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5"/>
  </p:notesMasterIdLst>
  <p:handoutMasterIdLst>
    <p:handoutMasterId r:id="rId26"/>
  </p:handoutMasterIdLst>
  <p:sldIdLst>
    <p:sldId id="383" r:id="rId5"/>
    <p:sldId id="379" r:id="rId6"/>
    <p:sldId id="329" r:id="rId7"/>
    <p:sldId id="362" r:id="rId8"/>
    <p:sldId id="389" r:id="rId9"/>
    <p:sldId id="390" r:id="rId10"/>
    <p:sldId id="391" r:id="rId11"/>
    <p:sldId id="392" r:id="rId12"/>
    <p:sldId id="393" r:id="rId13"/>
    <p:sldId id="394" r:id="rId14"/>
    <p:sldId id="395" r:id="rId15"/>
    <p:sldId id="397" r:id="rId16"/>
    <p:sldId id="398" r:id="rId17"/>
    <p:sldId id="396" r:id="rId18"/>
    <p:sldId id="384" r:id="rId19"/>
    <p:sldId id="385" r:id="rId20"/>
    <p:sldId id="399" r:id="rId21"/>
    <p:sldId id="363" r:id="rId22"/>
    <p:sldId id="378" r:id="rId23"/>
    <p:sldId id="388" r:id="rId24"/>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BB928E10-A69C-42F6-8B07-A2FEAC067766}">
          <p14:sldIdLst>
            <p14:sldId id="383"/>
          </p14:sldIdLst>
        </p14:section>
        <p14:section name="SLIDE STARTERS" id="{ACC24B29-0CC7-491A-A98A-CF7CBDBE501E}">
          <p14:sldIdLst>
            <p14:sldId id="379"/>
            <p14:sldId id="329"/>
            <p14:sldId id="362"/>
            <p14:sldId id="389"/>
            <p14:sldId id="390"/>
            <p14:sldId id="391"/>
            <p14:sldId id="392"/>
            <p14:sldId id="393"/>
            <p14:sldId id="394"/>
            <p14:sldId id="395"/>
            <p14:sldId id="397"/>
            <p14:sldId id="398"/>
            <p14:sldId id="396"/>
            <p14:sldId id="384"/>
            <p14:sldId id="385"/>
            <p14:sldId id="399"/>
            <p14:sldId id="363"/>
          </p14:sldIdLst>
        </p14:section>
        <p14:section name="THANK YOU" id="{6CD91DAB-8EC3-4802-89E9-0F1C7022FB28}">
          <p14:sldIdLst>
            <p14:sldId id="378"/>
            <p14:sldId id="3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75D1FF"/>
    <a:srgbClr val="E6E6E6"/>
    <a:srgbClr val="DC5924"/>
    <a:srgbClr val="B7472A"/>
    <a:srgbClr val="000000"/>
    <a:srgbClr val="FFFFFF"/>
    <a:srgbClr val="11161C"/>
    <a:srgbClr val="7F7F7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4972" autoAdjust="0"/>
  </p:normalViewPr>
  <p:slideViewPr>
    <p:cSldViewPr snapToGrid="0">
      <p:cViewPr>
        <p:scale>
          <a:sx n="69" d="100"/>
          <a:sy n="69" d="100"/>
        </p:scale>
        <p:origin x="780" y="144"/>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p:scale>
          <a:sx n="66" d="100"/>
          <a:sy n="66" d="100"/>
        </p:scale>
        <p:origin x="2539" y="28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4/8/2021</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4/8/2021</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207683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2</a:t>
            </a:fld>
            <a:endParaRPr lang="en-US" dirty="0"/>
          </a:p>
        </p:txBody>
      </p:sp>
    </p:spTree>
    <p:extLst>
      <p:ext uri="{BB962C8B-B14F-4D97-AF65-F5344CB8AC3E}">
        <p14:creationId xmlns:p14="http://schemas.microsoft.com/office/powerpoint/2010/main" val="1551542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a:t>
            </a:fld>
            <a:endParaRPr lang="en-US" dirty="0"/>
          </a:p>
        </p:txBody>
      </p:sp>
    </p:spTree>
    <p:extLst>
      <p:ext uri="{BB962C8B-B14F-4D97-AF65-F5344CB8AC3E}">
        <p14:creationId xmlns:p14="http://schemas.microsoft.com/office/powerpoint/2010/main" val="1137576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4</a:t>
            </a:fld>
            <a:endParaRPr lang="en-US" dirty="0"/>
          </a:p>
        </p:txBody>
      </p:sp>
    </p:spTree>
    <p:extLst>
      <p:ext uri="{BB962C8B-B14F-4D97-AF65-F5344CB8AC3E}">
        <p14:creationId xmlns:p14="http://schemas.microsoft.com/office/powerpoint/2010/main" val="3152133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15</a:t>
            </a:fld>
            <a:endParaRPr lang="en-US" dirty="0"/>
          </a:p>
        </p:txBody>
      </p:sp>
    </p:spTree>
    <p:extLst>
      <p:ext uri="{BB962C8B-B14F-4D97-AF65-F5344CB8AC3E}">
        <p14:creationId xmlns:p14="http://schemas.microsoft.com/office/powerpoint/2010/main" val="1588951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16</a:t>
            </a:fld>
            <a:endParaRPr lang="en-US" dirty="0"/>
          </a:p>
        </p:txBody>
      </p:sp>
    </p:spTree>
    <p:extLst>
      <p:ext uri="{BB962C8B-B14F-4D97-AF65-F5344CB8AC3E}">
        <p14:creationId xmlns:p14="http://schemas.microsoft.com/office/powerpoint/2010/main" val="1944848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 a</a:t>
            </a:r>
            <a:r>
              <a:rPr lang="en-US" baseline="0" dirty="0"/>
              <a:t>n image and multiple key statements with a strong grid.</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18</a:t>
            </a:fld>
            <a:endParaRPr lang="en-US" dirty="0"/>
          </a:p>
        </p:txBody>
      </p:sp>
    </p:spTree>
    <p:extLst>
      <p:ext uri="{BB962C8B-B14F-4D97-AF65-F5344CB8AC3E}">
        <p14:creationId xmlns:p14="http://schemas.microsoft.com/office/powerpoint/2010/main" val="4146917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19</a:t>
            </a:fld>
            <a:endParaRPr lang="en-US" dirty="0"/>
          </a:p>
        </p:txBody>
      </p:sp>
    </p:spTree>
    <p:extLst>
      <p:ext uri="{BB962C8B-B14F-4D97-AF65-F5344CB8AC3E}">
        <p14:creationId xmlns:p14="http://schemas.microsoft.com/office/powerpoint/2010/main" val="2052841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1538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192">
          <p15:clr>
            <a:srgbClr val="F26B43"/>
          </p15:clr>
        </p15:guide>
        <p15:guide id="4" pos="7536">
          <p15:clr>
            <a:srgbClr val="F26B43"/>
          </p15:clr>
        </p15:guide>
        <p15:guide id="5" orient="horz" pos="264">
          <p15:clr>
            <a:srgbClr val="F26B43"/>
          </p15:clr>
        </p15:guide>
        <p15:guide id="6" orient="horz" pos="792">
          <p15:clr>
            <a:srgbClr val="F26B43"/>
          </p15:clr>
        </p15:guide>
        <p15:guide id="7" orient="horz" pos="420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ki/Internet_Protocol" TargetMode="External"/><Relationship Id="rId3" Type="http://schemas.openxmlformats.org/officeDocument/2006/relationships/hyperlink" Target="https://en.wikipedia.org/wiki/Signaling_protocol" TargetMode="External"/><Relationship Id="rId7" Type="http://schemas.openxmlformats.org/officeDocument/2006/relationships/hyperlink" Target="https://en.wikipedia.org/wiki/Instant_messaging" TargetMode="External"/><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n.wikipedia.org/wiki/Internet_telephony" TargetMode="External"/><Relationship Id="rId11" Type="http://schemas.openxmlformats.org/officeDocument/2006/relationships/image" Target="../media/image11.png"/><Relationship Id="rId5" Type="http://schemas.openxmlformats.org/officeDocument/2006/relationships/hyperlink" Target="https://en.wikipedia.org/wiki/Communication_session" TargetMode="External"/><Relationship Id="rId10" Type="http://schemas.openxmlformats.org/officeDocument/2006/relationships/hyperlink" Target="https://en.wikipedia.org/wiki/VoLTE" TargetMode="External"/><Relationship Id="rId4" Type="http://schemas.openxmlformats.org/officeDocument/2006/relationships/hyperlink" Target="https://en.wikipedia.org/wiki/Signaling_(telecommunications)" TargetMode="External"/><Relationship Id="rId9" Type="http://schemas.openxmlformats.org/officeDocument/2006/relationships/hyperlink" Target="https://en.wikipedia.org/wiki/LTE_(telecommunication)"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RFC_(identifier)" TargetMode="External"/><Relationship Id="rId13" Type="http://schemas.openxmlformats.org/officeDocument/2006/relationships/hyperlink" Target="https://tools.ietf.org/html/rfc3261" TargetMode="External"/><Relationship Id="rId3" Type="http://schemas.openxmlformats.org/officeDocument/2006/relationships/hyperlink" Target="https://en.wikipedia.org/wiki/Mark_Handley_(computer_scientist)" TargetMode="External"/><Relationship Id="rId7" Type="http://schemas.openxmlformats.org/officeDocument/2006/relationships/hyperlink" Target="https://en.wikipedia.org/wiki/Mbone" TargetMode="External"/><Relationship Id="rId12" Type="http://schemas.openxmlformats.org/officeDocument/2006/relationships/hyperlink" Target="https://en.wikipedia.org/wiki/Cellular_network"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en.wikipedia.org/wiki/Multicast" TargetMode="External"/><Relationship Id="rId11" Type="http://schemas.openxmlformats.org/officeDocument/2006/relationships/hyperlink" Target="https://en.wikipedia.org/wiki/IP_Multimedia_Subsystem" TargetMode="External"/><Relationship Id="rId5" Type="http://schemas.openxmlformats.org/officeDocument/2006/relationships/hyperlink" Target="https://en.wikipedia.org/wiki/Jonathan_Rosenberg_(SIP_author)" TargetMode="External"/><Relationship Id="rId10" Type="http://schemas.openxmlformats.org/officeDocument/2006/relationships/hyperlink" Target="https://en.wikipedia.org/wiki/3GPP" TargetMode="External"/><Relationship Id="rId4" Type="http://schemas.openxmlformats.org/officeDocument/2006/relationships/hyperlink" Target="https://en.wikipedia.org/wiki/Henning_Schulzrinne" TargetMode="External"/><Relationship Id="rId9" Type="http://schemas.openxmlformats.org/officeDocument/2006/relationships/hyperlink" Target="https://tools.ietf.org/html/rfc2543" TargetMode="External"/><Relationship Id="rId1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hyperlink" Target="https://www.investopedia.com/terms/n/negotiation.asp"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Session_Initiation_Protocol" TargetMode="External"/><Relationship Id="rId2" Type="http://schemas.openxmlformats.org/officeDocument/2006/relationships/hyperlink" Target="http://www.cse.chalmers.se/~tsigas/Courses/DCDSeminar/Files/sip.pdf" TargetMode="External"/><Relationship Id="rId1" Type="http://schemas.openxmlformats.org/officeDocument/2006/relationships/slideLayout" Target="../slideLayouts/slideLayout2.xml"/><Relationship Id="rId5" Type="http://schemas.openxmlformats.org/officeDocument/2006/relationships/hyperlink" Target="https://en.wikipedia.org/wiki/Special:BookSources/978-0-47-087114-0" TargetMode="External"/><Relationship Id="rId4" Type="http://schemas.openxmlformats.org/officeDocument/2006/relationships/hyperlink" Target="https://en.wikipedia.org/wiki/ISBN_(identifie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8238381" y="4831698"/>
            <a:ext cx="3169944" cy="10122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Presented By - Shiva Agarwal</a:t>
            </a: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08683" y="3103040"/>
            <a:ext cx="6587247" cy="1728658"/>
          </a:xfrm>
        </p:spPr>
        <p:txBody>
          <a:bodyPr/>
          <a:lstStyle/>
          <a:p>
            <a:r>
              <a:rPr lang="en-US" sz="5400" i="1" dirty="0">
                <a:solidFill>
                  <a:schemeClr val="tx1"/>
                </a:solidFill>
              </a:rPr>
              <a:t>Topic-Video Conferencing (SIP)</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pic>
        <p:nvPicPr>
          <p:cNvPr id="17" name="Picture 16" descr="National Institute of Technology, Silchar - Wikipedia">
            <a:extLst>
              <a:ext uri="{FF2B5EF4-FFF2-40B4-BE49-F238E27FC236}">
                <a16:creationId xmlns:a16="http://schemas.microsoft.com/office/drawing/2014/main" id="{17A4AAC3-0D06-4CAA-B4C5-A1FFD3B9253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73003" y="811550"/>
            <a:ext cx="2222928" cy="2113003"/>
          </a:xfrm>
          <a:prstGeom prst="rect">
            <a:avLst/>
          </a:prstGeom>
          <a:noFill/>
          <a:ln>
            <a:noFill/>
          </a:ln>
        </p:spPr>
      </p:pic>
      <p:sp>
        <p:nvSpPr>
          <p:cNvPr id="2" name="Rectangle 1">
            <a:extLst>
              <a:ext uri="{FF2B5EF4-FFF2-40B4-BE49-F238E27FC236}">
                <a16:creationId xmlns:a16="http://schemas.microsoft.com/office/drawing/2014/main" id="{71075396-7F29-4BEF-95DA-8B4584761EBE}"/>
              </a:ext>
            </a:extLst>
          </p:cNvPr>
          <p:cNvSpPr/>
          <p:nvPr/>
        </p:nvSpPr>
        <p:spPr>
          <a:xfrm>
            <a:off x="0" y="0"/>
            <a:ext cx="12192000" cy="707886"/>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ZA"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NATIONAL INSTITUTE OF TECHNOLOGY, SILCHAR </a:t>
            </a:r>
            <a:endParaRPr lang="en-US"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0" name="Rectangle 19">
            <a:extLst>
              <a:ext uri="{FF2B5EF4-FFF2-40B4-BE49-F238E27FC236}">
                <a16:creationId xmlns:a16="http://schemas.microsoft.com/office/drawing/2014/main" id="{04C32178-B64E-4DB6-BEFB-C05D6761CD0B}"/>
              </a:ext>
            </a:extLst>
          </p:cNvPr>
          <p:cNvSpPr/>
          <p:nvPr/>
        </p:nvSpPr>
        <p:spPr>
          <a:xfrm flipH="1">
            <a:off x="783675" y="4849676"/>
            <a:ext cx="3509908" cy="9942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u="sng" dirty="0">
                <a:gradFill>
                  <a:gsLst>
                    <a:gs pos="0">
                      <a:srgbClr val="75D1FF">
                        <a:lumMod val="5000"/>
                        <a:lumOff val="95000"/>
                      </a:srgbClr>
                    </a:gs>
                    <a:gs pos="100000">
                      <a:srgbClr val="FFFFFF"/>
                    </a:gs>
                  </a:gsLst>
                  <a:lin ang="5400000" scaled="1"/>
                </a:gradFill>
              </a:rPr>
              <a:t>Guided By – </a:t>
            </a:r>
          </a:p>
          <a:p>
            <a:pPr lvl="0" algn="ctr">
              <a:lnSpc>
                <a:spcPct val="90000"/>
              </a:lnSpc>
            </a:pPr>
            <a:r>
              <a:rPr lang="en-US" sz="2800" u="sng" dirty="0" err="1">
                <a:gradFill>
                  <a:gsLst>
                    <a:gs pos="0">
                      <a:srgbClr val="75D1FF">
                        <a:lumMod val="5000"/>
                        <a:lumOff val="95000"/>
                      </a:srgbClr>
                    </a:gs>
                    <a:gs pos="100000">
                      <a:srgbClr val="FFFFFF"/>
                    </a:gs>
                  </a:gsLst>
                  <a:lin ang="5400000" scaled="1"/>
                </a:gradFill>
              </a:rPr>
              <a:t>Umakanta</a:t>
            </a:r>
            <a:r>
              <a:rPr lang="en-US" sz="2800" u="sng" dirty="0">
                <a:gradFill>
                  <a:gsLst>
                    <a:gs pos="0">
                      <a:srgbClr val="75D1FF">
                        <a:lumMod val="5000"/>
                        <a:lumOff val="95000"/>
                      </a:srgbClr>
                    </a:gs>
                    <a:gs pos="100000">
                      <a:srgbClr val="FFFFFF"/>
                    </a:gs>
                  </a:gsLst>
                  <a:lin ang="5400000" scaled="1"/>
                </a:gradFill>
              </a:rPr>
              <a:t> Majhi Sir </a:t>
            </a:r>
          </a:p>
        </p:txBody>
      </p:sp>
    </p:spTree>
    <p:extLst>
      <p:ext uri="{BB962C8B-B14F-4D97-AF65-F5344CB8AC3E}">
        <p14:creationId xmlns:p14="http://schemas.microsoft.com/office/powerpoint/2010/main" val="178832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circle(in)">
                                      <p:cBhvr>
                                        <p:cTn id="10" dur="2000"/>
                                        <p:tgtEl>
                                          <p:spTgt spid="17"/>
                                        </p:tgtEl>
                                      </p:cBhvr>
                                    </p:animEffect>
                                  </p:childTnLst>
                                </p:cTn>
                              </p:par>
                            </p:childTnLst>
                          </p:cTn>
                        </p:par>
                        <p:par>
                          <p:cTn id="11" fill="hold">
                            <p:stCondLst>
                              <p:cond delay="2000"/>
                            </p:stCondLst>
                            <p:childTnLst>
                              <p:par>
                                <p:cTn id="12" presetID="2" presetClass="entr" presetSubtype="4"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par>
                                <p:cTn id="16" presetID="53" presetClass="entr" presetSubtype="16"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par>
                                <p:cTn id="21" presetID="10" presetClass="exit" presetSubtype="0" fill="hold" grpId="1" nodeType="withEffect">
                                  <p:stCondLst>
                                    <p:cond delay="25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53" presetClass="entr" presetSubtype="16" fill="hold" grpId="0" nodeType="withEffect">
                                  <p:stCondLst>
                                    <p:cond delay="25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par>
                                <p:cTn id="29" presetID="10" presetClass="exit" presetSubtype="0" fill="hold" grpId="1" nodeType="withEffect">
                                  <p:stCondLst>
                                    <p:cond delay="500"/>
                                  </p:stCondLst>
                                  <p:childTnLst>
                                    <p:animEffect transition="out" filter="fad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53" presetClass="entr" presetSubtype="16" fill="hold" grpId="0" nodeType="withEffect">
                                  <p:stCondLst>
                                    <p:cond delay="50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par>
                                <p:cTn id="37" presetID="10" presetClass="exit" presetSubtype="0" fill="hold" grpId="1" nodeType="withEffect">
                                  <p:stCondLst>
                                    <p:cond delay="75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par>
                                <p:cTn id="40" presetID="53" presetClass="entr" presetSubtype="1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par>
                                <p:cTn id="45" presetID="10" presetClass="exit" presetSubtype="0" fill="hold" grpId="1" nodeType="withEffect">
                                  <p:stCondLst>
                                    <p:cond delay="25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53" presetClass="entr" presetSubtype="16" fill="hold" grpId="0" nodeType="withEffect">
                                  <p:stCondLst>
                                    <p:cond delay="250"/>
                                  </p:stCondLst>
                                  <p:childTnLst>
                                    <p:set>
                                      <p:cBhvr>
                                        <p:cTn id="49" dur="1" fill="hold">
                                          <p:stCondLst>
                                            <p:cond delay="0"/>
                                          </p:stCondLst>
                                        </p:cTn>
                                        <p:tgtEl>
                                          <p:spTgt spid="11"/>
                                        </p:tgtEl>
                                        <p:attrNameLst>
                                          <p:attrName>style.visibility</p:attrName>
                                        </p:attrNameLst>
                                      </p:cBhvr>
                                      <p:to>
                                        <p:strVal val="visible"/>
                                      </p:to>
                                    </p:set>
                                    <p:anim calcmode="lin" valueType="num">
                                      <p:cBhvr>
                                        <p:cTn id="50" dur="500" fill="hold"/>
                                        <p:tgtEl>
                                          <p:spTgt spid="11"/>
                                        </p:tgtEl>
                                        <p:attrNameLst>
                                          <p:attrName>ppt_w</p:attrName>
                                        </p:attrNameLst>
                                      </p:cBhvr>
                                      <p:tavLst>
                                        <p:tav tm="0">
                                          <p:val>
                                            <p:fltVal val="0"/>
                                          </p:val>
                                        </p:tav>
                                        <p:tav tm="100000">
                                          <p:val>
                                            <p:strVal val="#ppt_w"/>
                                          </p:val>
                                        </p:tav>
                                      </p:tavLst>
                                    </p:anim>
                                    <p:anim calcmode="lin" valueType="num">
                                      <p:cBhvr>
                                        <p:cTn id="51" dur="500" fill="hold"/>
                                        <p:tgtEl>
                                          <p:spTgt spid="11"/>
                                        </p:tgtEl>
                                        <p:attrNameLst>
                                          <p:attrName>ppt_h</p:attrName>
                                        </p:attrNameLst>
                                      </p:cBhvr>
                                      <p:tavLst>
                                        <p:tav tm="0">
                                          <p:val>
                                            <p:fltVal val="0"/>
                                          </p:val>
                                        </p:tav>
                                        <p:tav tm="100000">
                                          <p:val>
                                            <p:strVal val="#ppt_h"/>
                                          </p:val>
                                        </p:tav>
                                      </p:tavLst>
                                    </p:anim>
                                    <p:animEffect transition="in" filter="fade">
                                      <p:cBhvr>
                                        <p:cTn id="52" dur="500"/>
                                        <p:tgtEl>
                                          <p:spTgt spid="11"/>
                                        </p:tgtEl>
                                      </p:cBhvr>
                                    </p:animEffect>
                                  </p:childTnLst>
                                </p:cTn>
                              </p:par>
                              <p:par>
                                <p:cTn id="53" presetID="10" presetClass="exit" presetSubtype="0" fill="hold" grpId="1" nodeType="withEffect">
                                  <p:stCondLst>
                                    <p:cond delay="50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53" presetClass="entr" presetSubtype="16" fill="hold" grpId="0" nodeType="withEffect">
                                  <p:stCondLst>
                                    <p:cond delay="500"/>
                                  </p:stCondLst>
                                  <p:childTnLst>
                                    <p:set>
                                      <p:cBhvr>
                                        <p:cTn id="57" dur="1" fill="hold">
                                          <p:stCondLst>
                                            <p:cond delay="0"/>
                                          </p:stCondLst>
                                        </p:cTn>
                                        <p:tgtEl>
                                          <p:spTgt spid="12"/>
                                        </p:tgtEl>
                                        <p:attrNameLst>
                                          <p:attrName>style.visibility</p:attrName>
                                        </p:attrNameLst>
                                      </p:cBhvr>
                                      <p:to>
                                        <p:strVal val="visible"/>
                                      </p:to>
                                    </p:set>
                                    <p:anim calcmode="lin" valueType="num">
                                      <p:cBhvr>
                                        <p:cTn id="58" dur="500" fill="hold"/>
                                        <p:tgtEl>
                                          <p:spTgt spid="12"/>
                                        </p:tgtEl>
                                        <p:attrNameLst>
                                          <p:attrName>ppt_w</p:attrName>
                                        </p:attrNameLst>
                                      </p:cBhvr>
                                      <p:tavLst>
                                        <p:tav tm="0">
                                          <p:val>
                                            <p:fltVal val="0"/>
                                          </p:val>
                                        </p:tav>
                                        <p:tav tm="100000">
                                          <p:val>
                                            <p:strVal val="#ppt_w"/>
                                          </p:val>
                                        </p:tav>
                                      </p:tavLst>
                                    </p:anim>
                                    <p:anim calcmode="lin" valueType="num">
                                      <p:cBhvr>
                                        <p:cTn id="59" dur="500" fill="hold"/>
                                        <p:tgtEl>
                                          <p:spTgt spid="12"/>
                                        </p:tgtEl>
                                        <p:attrNameLst>
                                          <p:attrName>ppt_h</p:attrName>
                                        </p:attrNameLst>
                                      </p:cBhvr>
                                      <p:tavLst>
                                        <p:tav tm="0">
                                          <p:val>
                                            <p:fltVal val="0"/>
                                          </p:val>
                                        </p:tav>
                                        <p:tav tm="100000">
                                          <p:val>
                                            <p:strVal val="#ppt_h"/>
                                          </p:val>
                                        </p:tav>
                                      </p:tavLst>
                                    </p:anim>
                                    <p:animEffect transition="in" filter="fade">
                                      <p:cBhvr>
                                        <p:cTn id="60" dur="500"/>
                                        <p:tgtEl>
                                          <p:spTgt spid="12"/>
                                        </p:tgtEl>
                                      </p:cBhvr>
                                    </p:animEffect>
                                  </p:childTnLst>
                                </p:cTn>
                              </p:par>
                              <p:par>
                                <p:cTn id="61" presetID="10" presetClass="exit" presetSubtype="0" fill="hold" grpId="1" nodeType="withEffect">
                                  <p:stCondLst>
                                    <p:cond delay="750"/>
                                  </p:stCondLst>
                                  <p:childTnLst>
                                    <p:animEffect transition="out" filter="fade">
                                      <p:cBhvr>
                                        <p:cTn id="62" dur="500"/>
                                        <p:tgtEl>
                                          <p:spTgt spid="12"/>
                                        </p:tgtEl>
                                      </p:cBhvr>
                                    </p:animEffect>
                                    <p:set>
                                      <p:cBhvr>
                                        <p:cTn id="63" dur="1" fill="hold">
                                          <p:stCondLst>
                                            <p:cond delay="499"/>
                                          </p:stCondLst>
                                        </p:cTn>
                                        <p:tgtEl>
                                          <p:spTgt spid="12"/>
                                        </p:tgtEl>
                                        <p:attrNameLst>
                                          <p:attrName>style.visibility</p:attrName>
                                        </p:attrNameLst>
                                      </p:cBhvr>
                                      <p:to>
                                        <p:strVal val="hidden"/>
                                      </p:to>
                                    </p:set>
                                  </p:childTnLst>
                                </p:cTn>
                              </p:par>
                            </p:childTnLst>
                          </p:cTn>
                        </p:par>
                        <p:par>
                          <p:cTn id="64" fill="hold">
                            <p:stCondLst>
                              <p:cond delay="3250"/>
                            </p:stCondLst>
                            <p:childTnLst>
                              <p:par>
                                <p:cTn id="65" presetID="1" presetClass="entr" presetSubtype="0"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par>
                          <p:cTn id="67" fill="hold">
                            <p:stCondLst>
                              <p:cond delay="3250"/>
                            </p:stCondLst>
                            <p:childTnLst>
                              <p:par>
                                <p:cTn id="68" presetID="2" presetClass="entr" presetSubtype="1" decel="100000"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650" fill="hold"/>
                                        <p:tgtEl>
                                          <p:spTgt spid="20"/>
                                        </p:tgtEl>
                                        <p:attrNameLst>
                                          <p:attrName>ppt_x</p:attrName>
                                        </p:attrNameLst>
                                      </p:cBhvr>
                                      <p:tavLst>
                                        <p:tav tm="0">
                                          <p:val>
                                            <p:strVal val="#ppt_x"/>
                                          </p:val>
                                        </p:tav>
                                        <p:tav tm="100000">
                                          <p:val>
                                            <p:strVal val="#ppt_x"/>
                                          </p:val>
                                        </p:tav>
                                      </p:tavLst>
                                    </p:anim>
                                    <p:anim calcmode="lin" valueType="num">
                                      <p:cBhvr additive="base">
                                        <p:cTn id="71" dur="650" fill="hold"/>
                                        <p:tgtEl>
                                          <p:spTgt spid="20"/>
                                        </p:tgtEl>
                                        <p:attrNameLst>
                                          <p:attrName>ppt_y</p:attrName>
                                        </p:attrNameLst>
                                      </p:cBhvr>
                                      <p:tavLst>
                                        <p:tav tm="0">
                                          <p:val>
                                            <p:strVal val="0-#ppt_h/2"/>
                                          </p:val>
                                        </p:tav>
                                        <p:tav tm="100000">
                                          <p:val>
                                            <p:strVal val="#ppt_y"/>
                                          </p:val>
                                        </p:tav>
                                      </p:tavLst>
                                    </p:anim>
                                  </p:childTnLst>
                                </p:cTn>
                              </p:par>
                            </p:childTnLst>
                          </p:cTn>
                        </p:par>
                        <p:par>
                          <p:cTn id="72" fill="hold">
                            <p:stCondLst>
                              <p:cond delay="3900"/>
                            </p:stCondLst>
                            <p:childTnLst>
                              <p:par>
                                <p:cTn id="73" presetID="2" presetClass="entr" presetSubtype="1" decel="100000" fill="hold" grpId="0" nodeType="afterEffect">
                                  <p:stCondLst>
                                    <p:cond delay="0"/>
                                  </p:stCondLst>
                                  <p:childTnLst>
                                    <p:set>
                                      <p:cBhvr>
                                        <p:cTn id="74" dur="1" fill="hold">
                                          <p:stCondLst>
                                            <p:cond delay="0"/>
                                          </p:stCondLst>
                                        </p:cTn>
                                        <p:tgtEl>
                                          <p:spTgt spid="46"/>
                                        </p:tgtEl>
                                        <p:attrNameLst>
                                          <p:attrName>style.visibility</p:attrName>
                                        </p:attrNameLst>
                                      </p:cBhvr>
                                      <p:to>
                                        <p:strVal val="visible"/>
                                      </p:to>
                                    </p:set>
                                    <p:anim calcmode="lin" valueType="num">
                                      <p:cBhvr additive="base">
                                        <p:cTn id="75" dur="650" fill="hold"/>
                                        <p:tgtEl>
                                          <p:spTgt spid="46"/>
                                        </p:tgtEl>
                                        <p:attrNameLst>
                                          <p:attrName>ppt_x</p:attrName>
                                        </p:attrNameLst>
                                      </p:cBhvr>
                                      <p:tavLst>
                                        <p:tav tm="0">
                                          <p:val>
                                            <p:strVal val="#ppt_x"/>
                                          </p:val>
                                        </p:tav>
                                        <p:tav tm="100000">
                                          <p:val>
                                            <p:strVal val="#ppt_x"/>
                                          </p:val>
                                        </p:tav>
                                      </p:tavLst>
                                    </p:anim>
                                    <p:anim calcmode="lin" valueType="num">
                                      <p:cBhvr additive="base">
                                        <p:cTn id="76"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7" grpId="0"/>
      <p:bldP spid="19" grpId="0" animBg="1"/>
      <p:bldP spid="2" grpId="0" animBg="1"/>
      <p:bldP spid="2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E6A282-AA00-4451-884C-70E6CF2A6E62}"/>
              </a:ext>
            </a:extLst>
          </p:cNvPr>
          <p:cNvSpPr>
            <a:spLocks noGrp="1"/>
          </p:cNvSpPr>
          <p:nvPr>
            <p:ph type="body" sz="quarter" idx="12"/>
          </p:nvPr>
        </p:nvSpPr>
        <p:spPr>
          <a:xfrm>
            <a:off x="4601424" y="132520"/>
            <a:ext cx="2989152" cy="1439368"/>
          </a:xfrm>
        </p:spPr>
        <p:txBody>
          <a:bodyPr/>
          <a:lstStyle/>
          <a:p>
            <a:r>
              <a:rPr lang="en-ZA" sz="4400" dirty="0"/>
              <a:t>Real world</a:t>
            </a:r>
          </a:p>
          <a:p>
            <a:r>
              <a:rPr lang="en-ZA" sz="4400" dirty="0"/>
              <a:t> Example</a:t>
            </a:r>
          </a:p>
        </p:txBody>
      </p:sp>
      <p:pic>
        <p:nvPicPr>
          <p:cNvPr id="9" name="Picture 8">
            <a:extLst>
              <a:ext uri="{FF2B5EF4-FFF2-40B4-BE49-F238E27FC236}">
                <a16:creationId xmlns:a16="http://schemas.microsoft.com/office/drawing/2014/main" id="{F07DCB29-4E96-4A24-A231-387982B1A75C}"/>
              </a:ext>
            </a:extLst>
          </p:cNvPr>
          <p:cNvPicPr>
            <a:picLocks noChangeAspect="1"/>
          </p:cNvPicPr>
          <p:nvPr/>
        </p:nvPicPr>
        <p:blipFill>
          <a:blip r:embed="rId2"/>
          <a:stretch>
            <a:fillRect/>
          </a:stretch>
        </p:blipFill>
        <p:spPr>
          <a:xfrm>
            <a:off x="3117160" y="1673277"/>
            <a:ext cx="6026840" cy="5052203"/>
          </a:xfrm>
          <a:prstGeom prst="rect">
            <a:avLst/>
          </a:prstGeom>
        </p:spPr>
      </p:pic>
      <p:pic>
        <p:nvPicPr>
          <p:cNvPr id="3" name="Picture 2">
            <a:extLst>
              <a:ext uri="{FF2B5EF4-FFF2-40B4-BE49-F238E27FC236}">
                <a16:creationId xmlns:a16="http://schemas.microsoft.com/office/drawing/2014/main" id="{1A8CF4B1-44B6-4A7B-B8F3-5422FE4EA2DD}"/>
              </a:ext>
            </a:extLst>
          </p:cNvPr>
          <p:cNvPicPr>
            <a:picLocks noChangeAspect="1"/>
          </p:cNvPicPr>
          <p:nvPr/>
        </p:nvPicPr>
        <p:blipFill>
          <a:blip r:embed="rId3"/>
          <a:stretch>
            <a:fillRect/>
          </a:stretch>
        </p:blipFill>
        <p:spPr>
          <a:xfrm>
            <a:off x="3117160" y="1673277"/>
            <a:ext cx="6026840" cy="5052203"/>
          </a:xfrm>
          <a:prstGeom prst="rect">
            <a:avLst/>
          </a:prstGeom>
        </p:spPr>
      </p:pic>
    </p:spTree>
    <p:extLst>
      <p:ext uri="{BB962C8B-B14F-4D97-AF65-F5344CB8AC3E}">
        <p14:creationId xmlns:p14="http://schemas.microsoft.com/office/powerpoint/2010/main" val="1420123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0DB38F44-CE3E-4413-8C6E-0C67B7E82C10}"/>
              </a:ext>
            </a:extLst>
          </p:cNvPr>
          <p:cNvPicPr>
            <a:picLocks noGrp="1" noChangeAspect="1"/>
          </p:cNvPicPr>
          <p:nvPr>
            <p:ph type="pic" sz="quarter" idx="14"/>
          </p:nvPr>
        </p:nvPicPr>
        <p:blipFill rotWithShape="1">
          <a:blip r:embed="rId2"/>
          <a:srcRect t="4799" b="4799"/>
          <a:stretch/>
        </p:blipFill>
        <p:spPr>
          <a:xfrm>
            <a:off x="1194392" y="997260"/>
            <a:ext cx="9951115" cy="5597503"/>
          </a:xfrm>
        </p:spPr>
      </p:pic>
      <p:sp>
        <p:nvSpPr>
          <p:cNvPr id="3" name="Slide Number Placeholder 2">
            <a:extLst>
              <a:ext uri="{FF2B5EF4-FFF2-40B4-BE49-F238E27FC236}">
                <a16:creationId xmlns:a16="http://schemas.microsoft.com/office/drawing/2014/main" id="{47853575-904E-40DE-9168-0367DFAD99FC}"/>
              </a:ext>
            </a:extLst>
          </p:cNvPr>
          <p:cNvSpPr>
            <a:spLocks noGrp="1"/>
          </p:cNvSpPr>
          <p:nvPr>
            <p:ph type="sldNum" sz="quarter" idx="12"/>
          </p:nvPr>
        </p:nvSpPr>
        <p:spPr/>
        <p:txBody>
          <a:bodyPr/>
          <a:lstStyle/>
          <a:p>
            <a:fld id="{5AE1514C-5E56-4738-A1FF-4B1CFD2A3E36}" type="slidenum">
              <a:rPr lang="en-US" smtClean="0"/>
              <a:t>11</a:t>
            </a:fld>
            <a:endParaRPr lang="en-US" dirty="0"/>
          </a:p>
        </p:txBody>
      </p:sp>
      <p:sp>
        <p:nvSpPr>
          <p:cNvPr id="4" name="Title 3">
            <a:extLst>
              <a:ext uri="{FF2B5EF4-FFF2-40B4-BE49-F238E27FC236}">
                <a16:creationId xmlns:a16="http://schemas.microsoft.com/office/drawing/2014/main" id="{7F5ABE3A-FA68-49D8-B7F8-08416C15798D}"/>
              </a:ext>
            </a:extLst>
          </p:cNvPr>
          <p:cNvSpPr>
            <a:spLocks noGrp="1"/>
          </p:cNvSpPr>
          <p:nvPr>
            <p:ph type="title"/>
          </p:nvPr>
        </p:nvSpPr>
        <p:spPr>
          <a:xfrm>
            <a:off x="1909717" y="263237"/>
            <a:ext cx="8804365" cy="701731"/>
          </a:xfrm>
        </p:spPr>
        <p:txBody>
          <a:bodyPr/>
          <a:lstStyle/>
          <a:p>
            <a:r>
              <a:rPr lang="en-ZA" sz="4400" u="sng" dirty="0"/>
              <a:t>There are Two Types of Packet</a:t>
            </a:r>
          </a:p>
        </p:txBody>
      </p:sp>
    </p:spTree>
    <p:extLst>
      <p:ext uri="{BB962C8B-B14F-4D97-AF65-F5344CB8AC3E}">
        <p14:creationId xmlns:p14="http://schemas.microsoft.com/office/powerpoint/2010/main" val="2283497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CB69FC-07DC-4468-896F-C1C3CB5A8A13}"/>
              </a:ext>
            </a:extLst>
          </p:cNvPr>
          <p:cNvSpPr>
            <a:spLocks noGrp="1"/>
          </p:cNvSpPr>
          <p:nvPr>
            <p:ph type="sldNum" sz="quarter" idx="12"/>
          </p:nvPr>
        </p:nvSpPr>
        <p:spPr/>
        <p:txBody>
          <a:bodyPr/>
          <a:lstStyle/>
          <a:p>
            <a:fld id="{5AE1514C-5E56-4738-A1FF-4B1CFD2A3E36}" type="slidenum">
              <a:rPr lang="en-US" smtClean="0"/>
              <a:t>12</a:t>
            </a:fld>
            <a:endParaRPr lang="en-US" dirty="0"/>
          </a:p>
        </p:txBody>
      </p:sp>
      <p:sp>
        <p:nvSpPr>
          <p:cNvPr id="4" name="Title 3">
            <a:extLst>
              <a:ext uri="{FF2B5EF4-FFF2-40B4-BE49-F238E27FC236}">
                <a16:creationId xmlns:a16="http://schemas.microsoft.com/office/drawing/2014/main" id="{AE12E269-1348-4196-AA70-E82AC0EFCC92}"/>
              </a:ext>
            </a:extLst>
          </p:cNvPr>
          <p:cNvSpPr>
            <a:spLocks noGrp="1"/>
          </p:cNvSpPr>
          <p:nvPr>
            <p:ph type="title"/>
          </p:nvPr>
        </p:nvSpPr>
        <p:spPr>
          <a:xfrm>
            <a:off x="988987" y="390166"/>
            <a:ext cx="10321975" cy="1311128"/>
          </a:xfrm>
        </p:spPr>
        <p:txBody>
          <a:bodyPr/>
          <a:lstStyle/>
          <a:p>
            <a:r>
              <a:rPr lang="en-ZA" sz="4400" dirty="0"/>
              <a:t>Media packet transfer on IP network</a:t>
            </a:r>
          </a:p>
        </p:txBody>
      </p:sp>
      <p:sp>
        <p:nvSpPr>
          <p:cNvPr id="5" name="Text Placeholder 4">
            <a:extLst>
              <a:ext uri="{FF2B5EF4-FFF2-40B4-BE49-F238E27FC236}">
                <a16:creationId xmlns:a16="http://schemas.microsoft.com/office/drawing/2014/main" id="{AE084858-E697-40B3-9405-7A23DB30A51B}"/>
              </a:ext>
            </a:extLst>
          </p:cNvPr>
          <p:cNvSpPr>
            <a:spLocks noGrp="1"/>
          </p:cNvSpPr>
          <p:nvPr>
            <p:ph type="body" sz="quarter" idx="13"/>
          </p:nvPr>
        </p:nvSpPr>
        <p:spPr/>
        <p:txBody>
          <a:bodyPr/>
          <a:lstStyle/>
          <a:p>
            <a:endParaRPr lang="en-ZA"/>
          </a:p>
        </p:txBody>
      </p:sp>
      <p:pic>
        <p:nvPicPr>
          <p:cNvPr id="7" name="Picture 6">
            <a:extLst>
              <a:ext uri="{FF2B5EF4-FFF2-40B4-BE49-F238E27FC236}">
                <a16:creationId xmlns:a16="http://schemas.microsoft.com/office/drawing/2014/main" id="{BC8359C9-40CC-45FF-BB6C-8680ED57F415}"/>
              </a:ext>
            </a:extLst>
          </p:cNvPr>
          <p:cNvPicPr>
            <a:picLocks noChangeAspect="1"/>
          </p:cNvPicPr>
          <p:nvPr/>
        </p:nvPicPr>
        <p:blipFill>
          <a:blip r:embed="rId2"/>
          <a:stretch>
            <a:fillRect/>
          </a:stretch>
        </p:blipFill>
        <p:spPr>
          <a:xfrm>
            <a:off x="411557" y="1147568"/>
            <a:ext cx="11368886" cy="5500375"/>
          </a:xfrm>
          <a:prstGeom prst="rect">
            <a:avLst/>
          </a:prstGeom>
        </p:spPr>
      </p:pic>
    </p:spTree>
    <p:extLst>
      <p:ext uri="{BB962C8B-B14F-4D97-AF65-F5344CB8AC3E}">
        <p14:creationId xmlns:p14="http://schemas.microsoft.com/office/powerpoint/2010/main" val="2855867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CB69FC-07DC-4468-896F-C1C3CB5A8A13}"/>
              </a:ext>
            </a:extLst>
          </p:cNvPr>
          <p:cNvSpPr>
            <a:spLocks noGrp="1"/>
          </p:cNvSpPr>
          <p:nvPr>
            <p:ph type="sldNum" sz="quarter" idx="12"/>
          </p:nvPr>
        </p:nvSpPr>
        <p:spPr/>
        <p:txBody>
          <a:bodyPr/>
          <a:lstStyle/>
          <a:p>
            <a:fld id="{5AE1514C-5E56-4738-A1FF-4B1CFD2A3E36}" type="slidenum">
              <a:rPr lang="en-US" smtClean="0"/>
              <a:t>13</a:t>
            </a:fld>
            <a:endParaRPr lang="en-US" dirty="0"/>
          </a:p>
        </p:txBody>
      </p:sp>
      <p:sp>
        <p:nvSpPr>
          <p:cNvPr id="4" name="Title 3">
            <a:extLst>
              <a:ext uri="{FF2B5EF4-FFF2-40B4-BE49-F238E27FC236}">
                <a16:creationId xmlns:a16="http://schemas.microsoft.com/office/drawing/2014/main" id="{AE12E269-1348-4196-AA70-E82AC0EFCC92}"/>
              </a:ext>
            </a:extLst>
          </p:cNvPr>
          <p:cNvSpPr>
            <a:spLocks noGrp="1"/>
          </p:cNvSpPr>
          <p:nvPr>
            <p:ph type="title"/>
          </p:nvPr>
        </p:nvSpPr>
        <p:spPr>
          <a:xfrm>
            <a:off x="988987" y="390166"/>
            <a:ext cx="10321975" cy="1311128"/>
          </a:xfrm>
        </p:spPr>
        <p:txBody>
          <a:bodyPr/>
          <a:lstStyle/>
          <a:p>
            <a:r>
              <a:rPr lang="en-ZA" sz="4400" dirty="0"/>
              <a:t>Media packet transfer on IP network</a:t>
            </a:r>
          </a:p>
        </p:txBody>
      </p:sp>
      <p:sp>
        <p:nvSpPr>
          <p:cNvPr id="5" name="Text Placeholder 4">
            <a:extLst>
              <a:ext uri="{FF2B5EF4-FFF2-40B4-BE49-F238E27FC236}">
                <a16:creationId xmlns:a16="http://schemas.microsoft.com/office/drawing/2014/main" id="{AE084858-E697-40B3-9405-7A23DB30A51B}"/>
              </a:ext>
            </a:extLst>
          </p:cNvPr>
          <p:cNvSpPr>
            <a:spLocks noGrp="1"/>
          </p:cNvSpPr>
          <p:nvPr>
            <p:ph type="body" sz="quarter" idx="13"/>
          </p:nvPr>
        </p:nvSpPr>
        <p:spPr/>
        <p:txBody>
          <a:bodyPr/>
          <a:lstStyle/>
          <a:p>
            <a:endParaRPr lang="en-ZA"/>
          </a:p>
        </p:txBody>
      </p:sp>
      <p:pic>
        <p:nvPicPr>
          <p:cNvPr id="7" name="Picture 6">
            <a:extLst>
              <a:ext uri="{FF2B5EF4-FFF2-40B4-BE49-F238E27FC236}">
                <a16:creationId xmlns:a16="http://schemas.microsoft.com/office/drawing/2014/main" id="{BC8359C9-40CC-45FF-BB6C-8680ED57F415}"/>
              </a:ext>
            </a:extLst>
          </p:cNvPr>
          <p:cNvPicPr>
            <a:picLocks noChangeAspect="1"/>
          </p:cNvPicPr>
          <p:nvPr/>
        </p:nvPicPr>
        <p:blipFill>
          <a:blip r:embed="rId2"/>
          <a:stretch>
            <a:fillRect/>
          </a:stretch>
        </p:blipFill>
        <p:spPr>
          <a:xfrm>
            <a:off x="411557" y="1147568"/>
            <a:ext cx="11368886" cy="5500375"/>
          </a:xfrm>
          <a:prstGeom prst="rect">
            <a:avLst/>
          </a:prstGeom>
        </p:spPr>
      </p:pic>
      <p:pic>
        <p:nvPicPr>
          <p:cNvPr id="6" name="Picture 5">
            <a:extLst>
              <a:ext uri="{FF2B5EF4-FFF2-40B4-BE49-F238E27FC236}">
                <a16:creationId xmlns:a16="http://schemas.microsoft.com/office/drawing/2014/main" id="{1BBFB2DE-2F8F-44FF-88A5-2FAD56141CE9}"/>
              </a:ext>
            </a:extLst>
          </p:cNvPr>
          <p:cNvPicPr>
            <a:picLocks noChangeAspect="1"/>
          </p:cNvPicPr>
          <p:nvPr/>
        </p:nvPicPr>
        <p:blipFill>
          <a:blip r:embed="rId3"/>
          <a:stretch>
            <a:fillRect/>
          </a:stretch>
        </p:blipFill>
        <p:spPr>
          <a:xfrm>
            <a:off x="411557" y="1196754"/>
            <a:ext cx="11336130" cy="5451189"/>
          </a:xfrm>
          <a:prstGeom prst="rect">
            <a:avLst/>
          </a:prstGeom>
        </p:spPr>
      </p:pic>
    </p:spTree>
    <p:extLst>
      <p:ext uri="{BB962C8B-B14F-4D97-AF65-F5344CB8AC3E}">
        <p14:creationId xmlns:p14="http://schemas.microsoft.com/office/powerpoint/2010/main" val="3091972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EC5D7F-75CC-41C7-B1A1-440B396994CD}"/>
              </a:ext>
            </a:extLst>
          </p:cNvPr>
          <p:cNvSpPr>
            <a:spLocks noGrp="1"/>
          </p:cNvSpPr>
          <p:nvPr>
            <p:ph type="sldNum" sz="quarter" idx="12"/>
          </p:nvPr>
        </p:nvSpPr>
        <p:spPr/>
        <p:txBody>
          <a:bodyPr/>
          <a:lstStyle/>
          <a:p>
            <a:fld id="{5AE1514C-5E56-4738-A1FF-4B1CFD2A3E36}" type="slidenum">
              <a:rPr lang="en-US" smtClean="0"/>
              <a:t>14</a:t>
            </a:fld>
            <a:endParaRPr lang="en-US" dirty="0"/>
          </a:p>
        </p:txBody>
      </p:sp>
      <p:sp>
        <p:nvSpPr>
          <p:cNvPr id="5" name="Text Placeholder 4">
            <a:extLst>
              <a:ext uri="{FF2B5EF4-FFF2-40B4-BE49-F238E27FC236}">
                <a16:creationId xmlns:a16="http://schemas.microsoft.com/office/drawing/2014/main" id="{89D51AC1-3393-49A5-84A3-AE141E04D7C8}"/>
              </a:ext>
            </a:extLst>
          </p:cNvPr>
          <p:cNvSpPr>
            <a:spLocks noGrp="1"/>
          </p:cNvSpPr>
          <p:nvPr>
            <p:ph type="body" sz="quarter" idx="13"/>
          </p:nvPr>
        </p:nvSpPr>
        <p:spPr>
          <a:xfrm>
            <a:off x="1040272" y="1181070"/>
            <a:ext cx="10111454" cy="2693045"/>
          </a:xfrm>
        </p:spPr>
        <p:txBody>
          <a:bodyPr/>
          <a:lstStyle/>
          <a:p>
            <a:r>
              <a:rPr lang="en-ZA" sz="3200" dirty="0"/>
              <a:t>Both Parties know each other's location (address)</a:t>
            </a:r>
          </a:p>
          <a:p>
            <a:pPr algn="ctr"/>
            <a:r>
              <a:rPr lang="en-ZA" sz="3200" dirty="0">
                <a:solidFill>
                  <a:schemeClr val="accent4">
                    <a:lumMod val="60000"/>
                    <a:lumOff val="40000"/>
                  </a:schemeClr>
                </a:solidFill>
              </a:rPr>
              <a:t>How to locate the other user's </a:t>
            </a:r>
            <a:r>
              <a:rPr lang="en-ZA" sz="3200" dirty="0" err="1">
                <a:solidFill>
                  <a:schemeClr val="accent4">
                    <a:lumMod val="60000"/>
                    <a:lumOff val="40000"/>
                  </a:schemeClr>
                </a:solidFill>
              </a:rPr>
              <a:t>ip</a:t>
            </a:r>
            <a:r>
              <a:rPr lang="en-ZA" sz="3200" dirty="0">
                <a:solidFill>
                  <a:schemeClr val="accent4">
                    <a:lumMod val="60000"/>
                    <a:lumOff val="40000"/>
                  </a:schemeClr>
                </a:solidFill>
              </a:rPr>
              <a:t> address?</a:t>
            </a:r>
          </a:p>
          <a:p>
            <a:r>
              <a:rPr lang="en-ZA" sz="3200" dirty="0"/>
              <a:t>Both parties use the same codecs</a:t>
            </a:r>
          </a:p>
          <a:p>
            <a:pPr algn="ctr"/>
            <a:r>
              <a:rPr lang="en-ZA" sz="3200" dirty="0">
                <a:solidFill>
                  <a:schemeClr val="accent4">
                    <a:lumMod val="60000"/>
                    <a:lumOff val="40000"/>
                  </a:schemeClr>
                </a:solidFill>
              </a:rPr>
              <a:t>How to decide which codec to use?</a:t>
            </a:r>
          </a:p>
        </p:txBody>
      </p:sp>
      <p:pic>
        <p:nvPicPr>
          <p:cNvPr id="13" name="Picture 12">
            <a:extLst>
              <a:ext uri="{FF2B5EF4-FFF2-40B4-BE49-F238E27FC236}">
                <a16:creationId xmlns:a16="http://schemas.microsoft.com/office/drawing/2014/main" id="{C0D624D6-7CCE-485E-B50F-A7C7F3A739EB}"/>
              </a:ext>
            </a:extLst>
          </p:cNvPr>
          <p:cNvPicPr>
            <a:picLocks noChangeAspect="1"/>
          </p:cNvPicPr>
          <p:nvPr/>
        </p:nvPicPr>
        <p:blipFill>
          <a:blip r:embed="rId2"/>
          <a:stretch>
            <a:fillRect/>
          </a:stretch>
        </p:blipFill>
        <p:spPr>
          <a:xfrm>
            <a:off x="1152291" y="323769"/>
            <a:ext cx="9388654" cy="1176630"/>
          </a:xfrm>
          <a:prstGeom prst="rect">
            <a:avLst/>
          </a:prstGeom>
        </p:spPr>
      </p:pic>
      <p:pic>
        <p:nvPicPr>
          <p:cNvPr id="15" name="Picture 14">
            <a:extLst>
              <a:ext uri="{FF2B5EF4-FFF2-40B4-BE49-F238E27FC236}">
                <a16:creationId xmlns:a16="http://schemas.microsoft.com/office/drawing/2014/main" id="{4D9DB16B-3715-4625-8116-F461223513FB}"/>
              </a:ext>
            </a:extLst>
          </p:cNvPr>
          <p:cNvPicPr>
            <a:picLocks noChangeAspect="1"/>
          </p:cNvPicPr>
          <p:nvPr/>
        </p:nvPicPr>
        <p:blipFill>
          <a:blip r:embed="rId3"/>
          <a:stretch>
            <a:fillRect/>
          </a:stretch>
        </p:blipFill>
        <p:spPr>
          <a:xfrm>
            <a:off x="2213264" y="3874115"/>
            <a:ext cx="7995172" cy="2923174"/>
          </a:xfrm>
          <a:prstGeom prst="rect">
            <a:avLst/>
          </a:prstGeom>
        </p:spPr>
      </p:pic>
    </p:spTree>
    <p:extLst>
      <p:ext uri="{BB962C8B-B14F-4D97-AF65-F5344CB8AC3E}">
        <p14:creationId xmlns:p14="http://schemas.microsoft.com/office/powerpoint/2010/main" val="1254855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4024401" y="133052"/>
            <a:ext cx="4376615" cy="1311128"/>
          </a:xfrm>
        </p:spPr>
        <p:txBody>
          <a:bodyPr/>
          <a:lstStyle/>
          <a:p>
            <a:r>
              <a:rPr lang="en-US" sz="4400" dirty="0"/>
              <a:t>Definition of  SIP</a:t>
            </a:r>
          </a:p>
        </p:txBody>
      </p:sp>
      <p:sp>
        <p:nvSpPr>
          <p:cNvPr id="11" name="Text Placeholder 10"/>
          <p:cNvSpPr>
            <a:spLocks noGrp="1"/>
          </p:cNvSpPr>
          <p:nvPr>
            <p:ph type="body" sz="quarter" idx="11"/>
          </p:nvPr>
        </p:nvSpPr>
        <p:spPr>
          <a:xfrm>
            <a:off x="730733" y="2648549"/>
            <a:ext cx="10732604" cy="4375557"/>
          </a:xfrm>
        </p:spPr>
        <p:txBody>
          <a:bodyPr/>
          <a:lstStyle/>
          <a:p>
            <a:pPr algn="just"/>
            <a:r>
              <a:rPr lang="en-ZA" sz="2900" dirty="0">
                <a:solidFill>
                  <a:schemeClr val="bg1"/>
                </a:solidFill>
              </a:rPr>
              <a:t>The </a:t>
            </a:r>
            <a:r>
              <a:rPr lang="en-ZA" sz="2900" b="1" dirty="0">
                <a:solidFill>
                  <a:schemeClr val="bg1"/>
                </a:solidFill>
              </a:rPr>
              <a:t>Session Initiation Protocol</a:t>
            </a:r>
            <a:r>
              <a:rPr lang="en-ZA" sz="2900" dirty="0">
                <a:solidFill>
                  <a:schemeClr val="bg1"/>
                </a:solidFill>
              </a:rPr>
              <a:t> (</a:t>
            </a:r>
            <a:r>
              <a:rPr lang="en-ZA" sz="2900" b="1" dirty="0">
                <a:solidFill>
                  <a:schemeClr val="bg1"/>
                </a:solidFill>
              </a:rPr>
              <a:t>SIP</a:t>
            </a:r>
            <a:r>
              <a:rPr lang="en-ZA" sz="2900" dirty="0">
                <a:solidFill>
                  <a:schemeClr val="bg1"/>
                </a:solidFill>
              </a:rPr>
              <a:t>) is a </a:t>
            </a:r>
            <a:r>
              <a:rPr lang="en-ZA" sz="2900" dirty="0" err="1">
                <a:solidFill>
                  <a:schemeClr val="bg1"/>
                </a:solidFill>
                <a:hlinkClick r:id="rId3" tooltip="Signaling protocol">
                  <a:extLst>
                    <a:ext uri="{A12FA001-AC4F-418D-AE19-62706E023703}">
                      <ahyp:hlinkClr xmlns:ahyp="http://schemas.microsoft.com/office/drawing/2018/hyperlinkcolor" val="tx"/>
                    </a:ext>
                  </a:extLst>
                </a:hlinkClick>
              </a:rPr>
              <a:t>signaling</a:t>
            </a:r>
            <a:r>
              <a:rPr lang="en-ZA" sz="2900" dirty="0">
                <a:solidFill>
                  <a:schemeClr val="bg1"/>
                </a:solidFill>
                <a:hlinkClick r:id="rId3" tooltip="Signaling protocol">
                  <a:extLst>
                    <a:ext uri="{A12FA001-AC4F-418D-AE19-62706E023703}">
                      <ahyp:hlinkClr xmlns:ahyp="http://schemas.microsoft.com/office/drawing/2018/hyperlinkcolor" val="tx"/>
                    </a:ext>
                  </a:extLst>
                </a:hlinkClick>
              </a:rPr>
              <a:t> protocol</a:t>
            </a:r>
            <a:r>
              <a:rPr lang="en-ZA" sz="2900" dirty="0">
                <a:solidFill>
                  <a:schemeClr val="bg1"/>
                </a:solidFill>
              </a:rPr>
              <a:t> used for initiating, maintaining, and terminating real-time sessions that include voice, video and messaging applications.</a:t>
            </a:r>
            <a:r>
              <a:rPr lang="en-ZA" sz="2900" baseline="30000" dirty="0">
                <a:solidFill>
                  <a:schemeClr val="bg1"/>
                </a:solidFill>
              </a:rPr>
              <a:t> </a:t>
            </a:r>
          </a:p>
          <a:p>
            <a:pPr algn="just"/>
            <a:r>
              <a:rPr lang="en-ZA" sz="2900" dirty="0">
                <a:solidFill>
                  <a:schemeClr val="bg1"/>
                </a:solidFill>
              </a:rPr>
              <a:t>SIP is used for </a:t>
            </a:r>
            <a:r>
              <a:rPr lang="en-ZA" sz="2900" dirty="0" err="1">
                <a:solidFill>
                  <a:schemeClr val="bg1"/>
                </a:solidFill>
                <a:hlinkClick r:id="rId4" tooltip="Signaling (telecommunications)">
                  <a:extLst>
                    <a:ext uri="{A12FA001-AC4F-418D-AE19-62706E023703}">
                      <ahyp:hlinkClr xmlns:ahyp="http://schemas.microsoft.com/office/drawing/2018/hyperlinkcolor" val="tx"/>
                    </a:ext>
                  </a:extLst>
                </a:hlinkClick>
              </a:rPr>
              <a:t>signaling</a:t>
            </a:r>
            <a:r>
              <a:rPr lang="en-ZA" sz="2900" dirty="0">
                <a:solidFill>
                  <a:schemeClr val="bg1"/>
                </a:solidFill>
              </a:rPr>
              <a:t> and controlling multimedia </a:t>
            </a:r>
            <a:r>
              <a:rPr lang="en-ZA" sz="2900" dirty="0">
                <a:solidFill>
                  <a:schemeClr val="bg1"/>
                </a:solidFill>
                <a:hlinkClick r:id="rId5" tooltip="Communication session">
                  <a:extLst>
                    <a:ext uri="{A12FA001-AC4F-418D-AE19-62706E023703}">
                      <ahyp:hlinkClr xmlns:ahyp="http://schemas.microsoft.com/office/drawing/2018/hyperlinkcolor" val="tx"/>
                    </a:ext>
                  </a:extLst>
                </a:hlinkClick>
              </a:rPr>
              <a:t>communication sessions</a:t>
            </a:r>
            <a:r>
              <a:rPr lang="en-ZA" sz="2900" dirty="0">
                <a:solidFill>
                  <a:schemeClr val="bg1"/>
                </a:solidFill>
              </a:rPr>
              <a:t> in applications of </a:t>
            </a:r>
            <a:r>
              <a:rPr lang="en-ZA" sz="2900" dirty="0">
                <a:solidFill>
                  <a:schemeClr val="bg1"/>
                </a:solidFill>
                <a:hlinkClick r:id="rId6" tooltip="Internet telephony">
                  <a:extLst>
                    <a:ext uri="{A12FA001-AC4F-418D-AE19-62706E023703}">
                      <ahyp:hlinkClr xmlns:ahyp="http://schemas.microsoft.com/office/drawing/2018/hyperlinkcolor" val="tx"/>
                    </a:ext>
                  </a:extLst>
                </a:hlinkClick>
              </a:rPr>
              <a:t>Internet telephony</a:t>
            </a:r>
            <a:r>
              <a:rPr lang="en-ZA" sz="2900" dirty="0">
                <a:solidFill>
                  <a:schemeClr val="bg1"/>
                </a:solidFill>
              </a:rPr>
              <a:t> for voice and video calls, in private IP telephone systems, in </a:t>
            </a:r>
            <a:r>
              <a:rPr lang="en-ZA" sz="2900" dirty="0">
                <a:solidFill>
                  <a:schemeClr val="bg1"/>
                </a:solidFill>
                <a:hlinkClick r:id="rId7" tooltip="Instant messaging">
                  <a:extLst>
                    <a:ext uri="{A12FA001-AC4F-418D-AE19-62706E023703}">
                      <ahyp:hlinkClr xmlns:ahyp="http://schemas.microsoft.com/office/drawing/2018/hyperlinkcolor" val="tx"/>
                    </a:ext>
                  </a:extLst>
                </a:hlinkClick>
              </a:rPr>
              <a:t>instant messaging</a:t>
            </a:r>
            <a:r>
              <a:rPr lang="en-ZA" sz="2900" dirty="0">
                <a:solidFill>
                  <a:schemeClr val="bg1"/>
                </a:solidFill>
              </a:rPr>
              <a:t> over </a:t>
            </a:r>
            <a:r>
              <a:rPr lang="en-ZA" sz="2900" dirty="0">
                <a:solidFill>
                  <a:schemeClr val="bg1"/>
                </a:solidFill>
                <a:hlinkClick r:id="rId8" tooltip="Internet Protocol">
                  <a:extLst>
                    <a:ext uri="{A12FA001-AC4F-418D-AE19-62706E023703}">
                      <ahyp:hlinkClr xmlns:ahyp="http://schemas.microsoft.com/office/drawing/2018/hyperlinkcolor" val="tx"/>
                    </a:ext>
                  </a:extLst>
                </a:hlinkClick>
              </a:rPr>
              <a:t>Internet Protocol</a:t>
            </a:r>
            <a:r>
              <a:rPr lang="en-ZA" sz="2900" dirty="0">
                <a:solidFill>
                  <a:schemeClr val="bg1"/>
                </a:solidFill>
              </a:rPr>
              <a:t> (IP) networks as well as mobile phone calling over </a:t>
            </a:r>
            <a:r>
              <a:rPr lang="en-ZA" sz="2900" dirty="0">
                <a:solidFill>
                  <a:schemeClr val="bg1"/>
                </a:solidFill>
                <a:hlinkClick r:id="rId9" tooltip="LTE (telecommunication)">
                  <a:extLst>
                    <a:ext uri="{A12FA001-AC4F-418D-AE19-62706E023703}">
                      <ahyp:hlinkClr xmlns:ahyp="http://schemas.microsoft.com/office/drawing/2018/hyperlinkcolor" val="tx"/>
                    </a:ext>
                  </a:extLst>
                </a:hlinkClick>
              </a:rPr>
              <a:t>LTE</a:t>
            </a:r>
            <a:r>
              <a:rPr lang="en-ZA" sz="2900" dirty="0">
                <a:solidFill>
                  <a:schemeClr val="bg1"/>
                </a:solidFill>
              </a:rPr>
              <a:t> (</a:t>
            </a:r>
            <a:r>
              <a:rPr lang="en-ZA" sz="2900" dirty="0">
                <a:solidFill>
                  <a:schemeClr val="bg1"/>
                </a:solidFill>
                <a:hlinkClick r:id="rId10" tooltip="VoLTE">
                  <a:extLst>
                    <a:ext uri="{A12FA001-AC4F-418D-AE19-62706E023703}">
                      <ahyp:hlinkClr xmlns:ahyp="http://schemas.microsoft.com/office/drawing/2018/hyperlinkcolor" val="tx"/>
                    </a:ext>
                  </a:extLst>
                </a:hlinkClick>
              </a:rPr>
              <a:t>VoLTE</a:t>
            </a:r>
            <a:r>
              <a:rPr lang="en-ZA" sz="2900" dirty="0">
                <a:solidFill>
                  <a:schemeClr val="bg1"/>
                </a:solidFill>
              </a:rPr>
              <a:t>)</a:t>
            </a:r>
            <a:endParaRPr lang="en-US" sz="2900" b="1" dirty="0">
              <a:solidFill>
                <a:schemeClr val="bg1"/>
              </a:solidFill>
            </a:endParaRPr>
          </a:p>
        </p:txBody>
      </p:sp>
      <p:sp>
        <p:nvSpPr>
          <p:cNvPr id="12" name="Text Placeholder 11"/>
          <p:cNvSpPr>
            <a:spLocks noGrp="1"/>
          </p:cNvSpPr>
          <p:nvPr>
            <p:ph type="body" sz="quarter" idx="12"/>
          </p:nvPr>
        </p:nvSpPr>
        <p:spPr>
          <a:xfrm>
            <a:off x="5895955" y="1195779"/>
            <a:ext cx="633508" cy="1200329"/>
          </a:xfrm>
        </p:spPr>
        <p:txBody>
          <a:bodyPr/>
          <a:lstStyle/>
          <a:p>
            <a:r>
              <a:rPr lang="en-US" dirty="0"/>
              <a:t>?</a:t>
            </a:r>
          </a:p>
        </p:txBody>
      </p:sp>
      <p:pic>
        <p:nvPicPr>
          <p:cNvPr id="2050" name="Picture 2" descr="Confused Scared Emoji">
            <a:extLst>
              <a:ext uri="{FF2B5EF4-FFF2-40B4-BE49-F238E27FC236}">
                <a16:creationId xmlns:a16="http://schemas.microsoft.com/office/drawing/2014/main" id="{0EF99BE1-5086-4953-BE5A-8D6808F2FE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13434" y="-256990"/>
            <a:ext cx="2905539" cy="29055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rrierBid | Telecom Consulting | SIP">
            <a:extLst>
              <a:ext uri="{FF2B5EF4-FFF2-40B4-BE49-F238E27FC236}">
                <a16:creationId xmlns:a16="http://schemas.microsoft.com/office/drawing/2014/main" id="{1DF0643D-99AA-419E-AC54-88870785F25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0733" y="128334"/>
            <a:ext cx="2381250" cy="2381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91304"/>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 calcmode="lin" valueType="num">
                                      <p:cBhvr additive="base">
                                        <p:cTn id="12"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1000" fill="hold"/>
                                        <p:tgtEl>
                                          <p:spTgt spid="2050"/>
                                        </p:tgtEl>
                                        <p:attrNameLst>
                                          <p:attrName>ppt_w</p:attrName>
                                        </p:attrNameLst>
                                      </p:cBhvr>
                                      <p:tavLst>
                                        <p:tav tm="0">
                                          <p:val>
                                            <p:fltVal val="0"/>
                                          </p:val>
                                        </p:tav>
                                        <p:tav tm="100000">
                                          <p:val>
                                            <p:strVal val="#ppt_w"/>
                                          </p:val>
                                        </p:tav>
                                      </p:tavLst>
                                    </p:anim>
                                    <p:anim calcmode="lin" valueType="num">
                                      <p:cBhvr>
                                        <p:cTn id="18" dur="1000" fill="hold"/>
                                        <p:tgtEl>
                                          <p:spTgt spid="2050"/>
                                        </p:tgtEl>
                                        <p:attrNameLst>
                                          <p:attrName>ppt_h</p:attrName>
                                        </p:attrNameLst>
                                      </p:cBhvr>
                                      <p:tavLst>
                                        <p:tav tm="0">
                                          <p:val>
                                            <p:fltVal val="0"/>
                                          </p:val>
                                        </p:tav>
                                        <p:tav tm="100000">
                                          <p:val>
                                            <p:strVal val="#ppt_h"/>
                                          </p:val>
                                        </p:tav>
                                      </p:tavLst>
                                    </p:anim>
                                    <p:anim calcmode="lin" valueType="num">
                                      <p:cBhvr>
                                        <p:cTn id="19" dur="1000" fill="hold"/>
                                        <p:tgtEl>
                                          <p:spTgt spid="2050"/>
                                        </p:tgtEl>
                                        <p:attrNameLst>
                                          <p:attrName>style.rotation</p:attrName>
                                        </p:attrNameLst>
                                      </p:cBhvr>
                                      <p:tavLst>
                                        <p:tav tm="0">
                                          <p:val>
                                            <p:fltVal val="90"/>
                                          </p:val>
                                        </p:tav>
                                        <p:tav tm="100000">
                                          <p:val>
                                            <p:fltVal val="0"/>
                                          </p:val>
                                        </p:tav>
                                      </p:tavLst>
                                    </p:anim>
                                    <p:animEffect transition="in" filter="fade">
                                      <p:cBhvr>
                                        <p:cTn id="20" dur="1000"/>
                                        <p:tgtEl>
                                          <p:spTgt spid="2050"/>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fade">
                                      <p:cBhvr>
                                        <p:cTn id="24" dur="500"/>
                                        <p:tgtEl>
                                          <p:spTgt spid="11">
                                            <p:txEl>
                                              <p:pRg st="0" end="0"/>
                                            </p:txEl>
                                          </p:spTgt>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1">
                                            <p:txEl>
                                              <p:pRg st="1" end="1"/>
                                            </p:txEl>
                                          </p:spTgt>
                                        </p:tgtEl>
                                        <p:attrNameLst>
                                          <p:attrName>style.visibility</p:attrName>
                                        </p:attrNameLst>
                                      </p:cBhvr>
                                      <p:to>
                                        <p:strVal val="visible"/>
                                      </p:to>
                                    </p:set>
                                    <p:animEffect transition="in" filter="fade">
                                      <p:cBhvr>
                                        <p:cTn id="28"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944888" y="297645"/>
            <a:ext cx="4376615" cy="978729"/>
          </a:xfrm>
        </p:spPr>
        <p:txBody>
          <a:bodyPr/>
          <a:lstStyle/>
          <a:p>
            <a:r>
              <a:rPr lang="en-US" sz="3200" dirty="0"/>
              <a:t>What is History Of SIP</a:t>
            </a:r>
          </a:p>
        </p:txBody>
      </p:sp>
      <p:sp>
        <p:nvSpPr>
          <p:cNvPr id="11" name="Text Placeholder 10"/>
          <p:cNvSpPr>
            <a:spLocks noGrp="1"/>
          </p:cNvSpPr>
          <p:nvPr>
            <p:ph type="body" sz="quarter" idx="11"/>
          </p:nvPr>
        </p:nvSpPr>
        <p:spPr>
          <a:xfrm>
            <a:off x="649356" y="2207742"/>
            <a:ext cx="11052313" cy="4486356"/>
          </a:xfrm>
        </p:spPr>
        <p:txBody>
          <a:bodyPr/>
          <a:lstStyle/>
          <a:p>
            <a:pPr algn="l"/>
            <a:r>
              <a:rPr lang="en-ZA" sz="2800" dirty="0"/>
              <a:t>SIP was originally designed by </a:t>
            </a:r>
            <a:r>
              <a:rPr lang="en-ZA" sz="2800" dirty="0">
                <a:hlinkClick r:id="rId3" tooltip="Mark Handley (computer scientist)"/>
              </a:rPr>
              <a:t>Mark Handley</a:t>
            </a:r>
            <a:r>
              <a:rPr lang="en-ZA" sz="2800" dirty="0"/>
              <a:t>, </a:t>
            </a:r>
            <a:r>
              <a:rPr lang="en-ZA" sz="2800" dirty="0">
                <a:hlinkClick r:id="rId4" tooltip="Henning Schulzrinne"/>
              </a:rPr>
              <a:t>Henning </a:t>
            </a:r>
            <a:r>
              <a:rPr lang="en-ZA" sz="2800" dirty="0" err="1">
                <a:hlinkClick r:id="rId4" tooltip="Henning Schulzrinne"/>
              </a:rPr>
              <a:t>Schulzrinne</a:t>
            </a:r>
            <a:r>
              <a:rPr lang="en-ZA" sz="2800" dirty="0"/>
              <a:t>, Eve Schooler and </a:t>
            </a:r>
            <a:r>
              <a:rPr lang="en-ZA" sz="2800" dirty="0">
                <a:hlinkClick r:id="rId5" tooltip="Jonathan Rosenberg (SIP author)"/>
              </a:rPr>
              <a:t>Jonathan Rosenberg</a:t>
            </a:r>
            <a:r>
              <a:rPr lang="en-ZA" sz="2800" dirty="0"/>
              <a:t> in 1996 to facilitate establishing </a:t>
            </a:r>
            <a:r>
              <a:rPr lang="en-ZA" sz="2800" dirty="0">
                <a:hlinkClick r:id="rId6" tooltip="Multicast"/>
              </a:rPr>
              <a:t>multicast</a:t>
            </a:r>
            <a:r>
              <a:rPr lang="en-ZA" sz="2800" dirty="0"/>
              <a:t> multimedia sessions on the </a:t>
            </a:r>
            <a:r>
              <a:rPr lang="en-ZA" sz="2800" dirty="0" err="1">
                <a:hlinkClick r:id="rId7" tooltip="Mbone"/>
              </a:rPr>
              <a:t>Mbone</a:t>
            </a:r>
            <a:r>
              <a:rPr lang="en-ZA" sz="2800" dirty="0"/>
              <a:t>. </a:t>
            </a:r>
          </a:p>
          <a:p>
            <a:pPr algn="l"/>
            <a:r>
              <a:rPr lang="en-ZA" sz="2800" dirty="0"/>
              <a:t>The protocol was standardized as </a:t>
            </a:r>
            <a:r>
              <a:rPr lang="en-ZA" sz="2800" dirty="0">
                <a:hlinkClick r:id="rId8" tooltip="RFC (identifier)"/>
              </a:rPr>
              <a:t>RFC</a:t>
            </a:r>
            <a:r>
              <a:rPr lang="en-ZA" sz="2800" dirty="0"/>
              <a:t> </a:t>
            </a:r>
            <a:r>
              <a:rPr lang="en-ZA" sz="2800" dirty="0">
                <a:hlinkClick r:id="rId9"/>
              </a:rPr>
              <a:t>2543</a:t>
            </a:r>
            <a:r>
              <a:rPr lang="en-ZA" sz="2800" dirty="0"/>
              <a:t> in 1999. In November 2000, SIP was accepted as a </a:t>
            </a:r>
            <a:r>
              <a:rPr lang="en-ZA" sz="2800" dirty="0">
                <a:hlinkClick r:id="rId10" tooltip="3GPP"/>
              </a:rPr>
              <a:t>3GPP</a:t>
            </a:r>
            <a:r>
              <a:rPr lang="en-ZA" sz="2800" dirty="0"/>
              <a:t> </a:t>
            </a:r>
            <a:r>
              <a:rPr lang="en-ZA" sz="2800" dirty="0" err="1"/>
              <a:t>signaling</a:t>
            </a:r>
            <a:r>
              <a:rPr lang="en-ZA" sz="2800" dirty="0"/>
              <a:t> protocol and permanent element of the </a:t>
            </a:r>
            <a:r>
              <a:rPr lang="en-ZA" sz="2800" dirty="0">
                <a:hlinkClick r:id="rId11" tooltip="IP Multimedia Subsystem"/>
              </a:rPr>
              <a:t>IP Multimedia Subsystem</a:t>
            </a:r>
            <a:r>
              <a:rPr lang="en-ZA" sz="2800" dirty="0"/>
              <a:t> (IMS) architecture for IP-based streaming multimedia services in </a:t>
            </a:r>
            <a:r>
              <a:rPr lang="en-ZA" sz="2800" dirty="0">
                <a:hlinkClick r:id="rId12" tooltip="Cellular network"/>
              </a:rPr>
              <a:t>cellular networks</a:t>
            </a:r>
            <a:r>
              <a:rPr lang="en-ZA" sz="2800" dirty="0"/>
              <a:t>. In June 2002 the specification was revised in </a:t>
            </a:r>
            <a:r>
              <a:rPr lang="en-ZA" sz="2800" dirty="0">
                <a:hlinkClick r:id="rId8" tooltip="RFC (identifier)"/>
              </a:rPr>
              <a:t>RFC</a:t>
            </a:r>
            <a:r>
              <a:rPr lang="en-ZA" sz="2800" dirty="0"/>
              <a:t> </a:t>
            </a:r>
            <a:r>
              <a:rPr lang="en-ZA" sz="2800" dirty="0">
                <a:hlinkClick r:id="rId13"/>
              </a:rPr>
              <a:t>3261</a:t>
            </a:r>
            <a:r>
              <a:rPr lang="en-ZA" sz="2800" dirty="0"/>
              <a:t> and various extensions and clarifications have been published since.</a:t>
            </a:r>
            <a:endParaRPr lang="en-ZA" sz="2800" b="1" dirty="0">
              <a:solidFill>
                <a:schemeClr val="tx1"/>
              </a:solidFill>
            </a:endParaRPr>
          </a:p>
        </p:txBody>
      </p:sp>
      <p:sp>
        <p:nvSpPr>
          <p:cNvPr id="12" name="Text Placeholder 11"/>
          <p:cNvSpPr>
            <a:spLocks noGrp="1"/>
          </p:cNvSpPr>
          <p:nvPr>
            <p:ph type="body" sz="quarter" idx="12"/>
          </p:nvPr>
        </p:nvSpPr>
        <p:spPr>
          <a:xfrm>
            <a:off x="5816442" y="1007413"/>
            <a:ext cx="633508" cy="1200329"/>
          </a:xfrm>
        </p:spPr>
        <p:txBody>
          <a:bodyPr/>
          <a:lstStyle/>
          <a:p>
            <a:r>
              <a:rPr lang="en-US" dirty="0"/>
              <a:t>?</a:t>
            </a:r>
          </a:p>
        </p:txBody>
      </p:sp>
      <p:pic>
        <p:nvPicPr>
          <p:cNvPr id="2050" name="Picture 2" descr="Confused Scared Emoji">
            <a:extLst>
              <a:ext uri="{FF2B5EF4-FFF2-40B4-BE49-F238E27FC236}">
                <a16:creationId xmlns:a16="http://schemas.microsoft.com/office/drawing/2014/main" id="{0EF99BE1-5086-4953-BE5A-8D6808F2FED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19761" y="-345856"/>
            <a:ext cx="2905539" cy="2905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603854"/>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 calcmode="lin" valueType="num">
                                      <p:cBhvr additive="base">
                                        <p:cTn id="12"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1000" fill="hold"/>
                                        <p:tgtEl>
                                          <p:spTgt spid="2050"/>
                                        </p:tgtEl>
                                        <p:attrNameLst>
                                          <p:attrName>ppt_w</p:attrName>
                                        </p:attrNameLst>
                                      </p:cBhvr>
                                      <p:tavLst>
                                        <p:tav tm="0">
                                          <p:val>
                                            <p:fltVal val="0"/>
                                          </p:val>
                                        </p:tav>
                                        <p:tav tm="100000">
                                          <p:val>
                                            <p:strVal val="#ppt_w"/>
                                          </p:val>
                                        </p:tav>
                                      </p:tavLst>
                                    </p:anim>
                                    <p:anim calcmode="lin" valueType="num">
                                      <p:cBhvr>
                                        <p:cTn id="18" dur="1000" fill="hold"/>
                                        <p:tgtEl>
                                          <p:spTgt spid="2050"/>
                                        </p:tgtEl>
                                        <p:attrNameLst>
                                          <p:attrName>ppt_h</p:attrName>
                                        </p:attrNameLst>
                                      </p:cBhvr>
                                      <p:tavLst>
                                        <p:tav tm="0">
                                          <p:val>
                                            <p:fltVal val="0"/>
                                          </p:val>
                                        </p:tav>
                                        <p:tav tm="100000">
                                          <p:val>
                                            <p:strVal val="#ppt_h"/>
                                          </p:val>
                                        </p:tav>
                                      </p:tavLst>
                                    </p:anim>
                                    <p:anim calcmode="lin" valueType="num">
                                      <p:cBhvr>
                                        <p:cTn id="19" dur="1000" fill="hold"/>
                                        <p:tgtEl>
                                          <p:spTgt spid="2050"/>
                                        </p:tgtEl>
                                        <p:attrNameLst>
                                          <p:attrName>style.rotation</p:attrName>
                                        </p:attrNameLst>
                                      </p:cBhvr>
                                      <p:tavLst>
                                        <p:tav tm="0">
                                          <p:val>
                                            <p:fltVal val="90"/>
                                          </p:val>
                                        </p:tav>
                                        <p:tav tm="100000">
                                          <p:val>
                                            <p:fltVal val="0"/>
                                          </p:val>
                                        </p:tav>
                                      </p:tavLst>
                                    </p:anim>
                                    <p:animEffect transition="in" filter="fade">
                                      <p:cBhvr>
                                        <p:cTn id="20" dur="1000"/>
                                        <p:tgtEl>
                                          <p:spTgt spid="2050"/>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fade">
                                      <p:cBhvr>
                                        <p:cTn id="24" dur="500"/>
                                        <p:tgtEl>
                                          <p:spTgt spid="11">
                                            <p:txEl>
                                              <p:pRg st="0" end="0"/>
                                            </p:txEl>
                                          </p:spTgt>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1">
                                            <p:txEl>
                                              <p:pRg st="1" end="1"/>
                                            </p:txEl>
                                          </p:spTgt>
                                        </p:tgtEl>
                                        <p:attrNameLst>
                                          <p:attrName>style.visibility</p:attrName>
                                        </p:attrNameLst>
                                      </p:cBhvr>
                                      <p:to>
                                        <p:strVal val="visible"/>
                                      </p:to>
                                    </p:set>
                                    <p:animEffect transition="in" filter="fade">
                                      <p:cBhvr>
                                        <p:cTn id="28"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857F0F-31AD-46DC-9A9A-0007EE9ABD3C}"/>
              </a:ext>
            </a:extLst>
          </p:cNvPr>
          <p:cNvSpPr>
            <a:spLocks noGrp="1"/>
          </p:cNvSpPr>
          <p:nvPr>
            <p:ph type="body" sz="quarter" idx="11"/>
          </p:nvPr>
        </p:nvSpPr>
        <p:spPr>
          <a:xfrm>
            <a:off x="235526" y="4442432"/>
            <a:ext cx="5671764" cy="1089529"/>
          </a:xfrm>
        </p:spPr>
        <p:txBody>
          <a:bodyPr/>
          <a:lstStyle/>
          <a:p>
            <a:r>
              <a:rPr lang="en-ZA" sz="2400" dirty="0"/>
              <a:t>* User availability: determination of the willingness of the called party to engage in communications;</a:t>
            </a:r>
          </a:p>
        </p:txBody>
      </p:sp>
      <p:sp>
        <p:nvSpPr>
          <p:cNvPr id="4" name="Title 3">
            <a:extLst>
              <a:ext uri="{FF2B5EF4-FFF2-40B4-BE49-F238E27FC236}">
                <a16:creationId xmlns:a16="http://schemas.microsoft.com/office/drawing/2014/main" id="{215A7779-0EB2-405E-AD46-F7E21E38DFD7}"/>
              </a:ext>
            </a:extLst>
          </p:cNvPr>
          <p:cNvSpPr>
            <a:spLocks noGrp="1"/>
          </p:cNvSpPr>
          <p:nvPr>
            <p:ph type="title"/>
          </p:nvPr>
        </p:nvSpPr>
        <p:spPr>
          <a:xfrm>
            <a:off x="1" y="0"/>
            <a:ext cx="5860474" cy="1801327"/>
          </a:xfrm>
        </p:spPr>
        <p:txBody>
          <a:bodyPr/>
          <a:lstStyle/>
          <a:p>
            <a:r>
              <a:rPr lang="en-ZA" b="1" u="sng" dirty="0">
                <a:solidFill>
                  <a:schemeClr val="accent4">
                    <a:lumMod val="60000"/>
                    <a:lumOff val="40000"/>
                  </a:schemeClr>
                </a:solidFill>
                <a:latin typeface="Adobe Gothic Std B" panose="020B0800000000000000" pitchFamily="34" charset="-128"/>
                <a:ea typeface="Adobe Gothic Std B" panose="020B0800000000000000" pitchFamily="34" charset="-128"/>
              </a:rPr>
              <a:t>SIP provides 5 services for establishing and terminating a session:</a:t>
            </a:r>
          </a:p>
        </p:txBody>
      </p:sp>
      <p:sp>
        <p:nvSpPr>
          <p:cNvPr id="5" name="Text Placeholder 4">
            <a:extLst>
              <a:ext uri="{FF2B5EF4-FFF2-40B4-BE49-F238E27FC236}">
                <a16:creationId xmlns:a16="http://schemas.microsoft.com/office/drawing/2014/main" id="{1EE5FC7B-0ADA-4D8A-81D3-07F956A09A70}"/>
              </a:ext>
            </a:extLst>
          </p:cNvPr>
          <p:cNvSpPr>
            <a:spLocks noGrp="1"/>
          </p:cNvSpPr>
          <p:nvPr>
            <p:ph type="body" sz="quarter" idx="12"/>
          </p:nvPr>
        </p:nvSpPr>
        <p:spPr>
          <a:xfrm>
            <a:off x="6096000" y="1628117"/>
            <a:ext cx="5860474" cy="2675604"/>
          </a:xfrm>
        </p:spPr>
        <p:txBody>
          <a:bodyPr/>
          <a:lstStyle/>
          <a:p>
            <a:r>
              <a:rPr lang="en-ZA" sz="2400" dirty="0"/>
              <a:t>* User capabilities: determination of the media and media parameters to be used.</a:t>
            </a:r>
          </a:p>
          <a:p>
            <a:endParaRPr lang="en-ZA" sz="2400" dirty="0"/>
          </a:p>
          <a:p>
            <a:r>
              <a:rPr lang="en-ZA" sz="2400" dirty="0"/>
              <a:t>* Session setup: “ringing”, establishment of session parameters at both called and calling party.</a:t>
            </a:r>
          </a:p>
        </p:txBody>
      </p:sp>
      <p:sp>
        <p:nvSpPr>
          <p:cNvPr id="6" name="Text Placeholder 5">
            <a:extLst>
              <a:ext uri="{FF2B5EF4-FFF2-40B4-BE49-F238E27FC236}">
                <a16:creationId xmlns:a16="http://schemas.microsoft.com/office/drawing/2014/main" id="{2CD828C2-1286-40B2-B0B4-28571E69851F}"/>
              </a:ext>
            </a:extLst>
          </p:cNvPr>
          <p:cNvSpPr>
            <a:spLocks noGrp="1"/>
          </p:cNvSpPr>
          <p:nvPr>
            <p:ph type="body" sz="quarter" idx="13"/>
          </p:nvPr>
        </p:nvSpPr>
        <p:spPr>
          <a:xfrm>
            <a:off x="6096000" y="4655205"/>
            <a:ext cx="5671764" cy="1421928"/>
          </a:xfrm>
        </p:spPr>
        <p:txBody>
          <a:bodyPr/>
          <a:lstStyle/>
          <a:p>
            <a:r>
              <a:rPr lang="en-ZA" sz="2400" dirty="0"/>
              <a:t>* Session management: including transfer and termination of sessions, modifying session parameters, and invoking services.</a:t>
            </a:r>
          </a:p>
        </p:txBody>
      </p:sp>
      <p:sp>
        <p:nvSpPr>
          <p:cNvPr id="7" name="Text Placeholder 5">
            <a:extLst>
              <a:ext uri="{FF2B5EF4-FFF2-40B4-BE49-F238E27FC236}">
                <a16:creationId xmlns:a16="http://schemas.microsoft.com/office/drawing/2014/main" id="{7B48AD8F-DB90-4ED8-9E7F-3B57F1B8DC0C}"/>
              </a:ext>
            </a:extLst>
          </p:cNvPr>
          <p:cNvSpPr txBox="1">
            <a:spLocks/>
          </p:cNvSpPr>
          <p:nvPr/>
        </p:nvSpPr>
        <p:spPr>
          <a:xfrm>
            <a:off x="235526" y="2651465"/>
            <a:ext cx="5671764" cy="1089529"/>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400" b="1" dirty="0"/>
              <a:t>* User location: determination of the end system to be used for </a:t>
            </a:r>
            <a:r>
              <a:rPr lang="en-ZA" sz="2400" b="1" dirty="0">
                <a:latin typeface="Segoe UI (Body)"/>
              </a:rPr>
              <a:t>communication</a:t>
            </a:r>
          </a:p>
        </p:txBody>
      </p:sp>
    </p:spTree>
    <p:extLst>
      <p:ext uri="{BB962C8B-B14F-4D97-AF65-F5344CB8AC3E}">
        <p14:creationId xmlns:p14="http://schemas.microsoft.com/office/powerpoint/2010/main" val="3511010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1"/>
          </p:nvPr>
        </p:nvSpPr>
        <p:spPr>
          <a:xfrm>
            <a:off x="1071729" y="195526"/>
            <a:ext cx="10048542" cy="1089529"/>
          </a:xfrm>
        </p:spPr>
        <p:txBody>
          <a:bodyPr/>
          <a:lstStyle/>
          <a:p>
            <a:r>
              <a:rPr lang="en-US" dirty="0"/>
              <a:t>Flow of SIP message Between Two User Agent</a:t>
            </a:r>
          </a:p>
        </p:txBody>
      </p:sp>
      <p:sp>
        <p:nvSpPr>
          <p:cNvPr id="21" name="Slide Number Placeholder 20"/>
          <p:cNvSpPr>
            <a:spLocks noGrp="1"/>
          </p:cNvSpPr>
          <p:nvPr>
            <p:ph type="sldNum" sz="quarter" idx="4"/>
          </p:nvPr>
        </p:nvSpPr>
        <p:spPr/>
        <p:txBody>
          <a:bodyPr/>
          <a:lstStyle/>
          <a:p>
            <a:fld id="{4997E989-D798-4C62-8E93-3D2D613C2488}" type="slidenum">
              <a:rPr lang="en-US" smtClean="0"/>
              <a:pPr/>
              <a:t>18</a:t>
            </a:fld>
            <a:endParaRPr lang="en-US" dirty="0"/>
          </a:p>
        </p:txBody>
      </p:sp>
      <p:pic>
        <p:nvPicPr>
          <p:cNvPr id="3" name="Picture 2">
            <a:extLst>
              <a:ext uri="{FF2B5EF4-FFF2-40B4-BE49-F238E27FC236}">
                <a16:creationId xmlns:a16="http://schemas.microsoft.com/office/drawing/2014/main" id="{E0A6D773-9BFB-4952-9472-FB6F958EC697}"/>
              </a:ext>
            </a:extLst>
          </p:cNvPr>
          <p:cNvPicPr>
            <a:picLocks noChangeAspect="1"/>
          </p:cNvPicPr>
          <p:nvPr/>
        </p:nvPicPr>
        <p:blipFill>
          <a:blip r:embed="rId3"/>
          <a:stretch>
            <a:fillRect/>
          </a:stretch>
        </p:blipFill>
        <p:spPr>
          <a:xfrm>
            <a:off x="6445891" y="1285056"/>
            <a:ext cx="5222703" cy="5572944"/>
          </a:xfrm>
          <a:prstGeom prst="rect">
            <a:avLst/>
          </a:prstGeom>
        </p:spPr>
      </p:pic>
      <p:sp>
        <p:nvSpPr>
          <p:cNvPr id="8" name="Text Placeholder 10">
            <a:extLst>
              <a:ext uri="{FF2B5EF4-FFF2-40B4-BE49-F238E27FC236}">
                <a16:creationId xmlns:a16="http://schemas.microsoft.com/office/drawing/2014/main" id="{4BA3F21B-CDB5-424A-B6CB-1FAD585C7CB8}"/>
              </a:ext>
            </a:extLst>
          </p:cNvPr>
          <p:cNvSpPr txBox="1">
            <a:spLocks/>
          </p:cNvSpPr>
          <p:nvPr/>
        </p:nvSpPr>
        <p:spPr>
          <a:xfrm>
            <a:off x="404137" y="1897086"/>
            <a:ext cx="6165602" cy="4348883"/>
          </a:xfrm>
          <a:prstGeom prst="rect">
            <a:avLst/>
          </a:prstGeom>
        </p:spPr>
        <p:txBody>
          <a:bodyPr vert="horz" wrap="square" lIns="91440" tIns="45720" rIns="91440" bIns="45720" rtlCol="0" anchor="ctr" anchorCtr="0">
            <a:spAutoFit/>
          </a:bodyPr>
          <a:lstStyle>
            <a:lvl1pPr marL="0" indent="0" algn="ctr" defTabSz="914400" rtl="0" eaLnBrk="1" latinLnBrk="0" hangingPunct="1">
              <a:lnSpc>
                <a:spcPct val="90000"/>
              </a:lnSpc>
              <a:spcBef>
                <a:spcPts val="2400"/>
              </a:spcBef>
              <a:spcAft>
                <a:spcPts val="600"/>
              </a:spcAft>
              <a:buFont typeface="Arial" panose="020B0604020202020204" pitchFamily="34" charset="0"/>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ctr" defTabSz="914400" rtl="0" eaLnBrk="1" latinLnBrk="0" hangingPunct="1">
              <a:lnSpc>
                <a:spcPct val="90000"/>
              </a:lnSpc>
              <a:spcBef>
                <a:spcPts val="0"/>
              </a:spcBef>
              <a:spcAft>
                <a:spcPts val="600"/>
              </a:spcAft>
              <a:buFont typeface="Arial" panose="020B0604020202020204" pitchFamily="34" charset="0"/>
              <a:buNone/>
              <a:defRPr sz="2800" kern="1200">
                <a:solidFill>
                  <a:schemeClr val="tx1">
                    <a:lumMod val="65000"/>
                    <a:lumOff val="35000"/>
                  </a:schemeClr>
                </a:solidFill>
                <a:latin typeface="+mn-lt"/>
                <a:ea typeface="+mn-ea"/>
                <a:cs typeface="+mn-cs"/>
              </a:defRPr>
            </a:lvl2pPr>
            <a:lvl3pPr marL="0" indent="0" algn="ctr" defTabSz="914400" rtl="0" eaLnBrk="1" latinLnBrk="0" hangingPunct="1">
              <a:lnSpc>
                <a:spcPct val="90000"/>
              </a:lnSpc>
              <a:spcBef>
                <a:spcPts val="0"/>
              </a:spcBef>
              <a:spcAft>
                <a:spcPts val="600"/>
              </a:spcAft>
              <a:buFont typeface="Arial" panose="020B0604020202020204" pitchFamily="34" charset="0"/>
              <a:buNone/>
              <a:defRPr lang="en-US" sz="2400" b="0" kern="1200" dirty="0">
                <a:solidFill>
                  <a:schemeClr val="tx1">
                    <a:lumMod val="85000"/>
                    <a:lumOff val="15000"/>
                  </a:schemeClr>
                </a:solidFill>
                <a:latin typeface="+mn-lt"/>
                <a:ea typeface="+mn-ea"/>
                <a:cs typeface="+mn-cs"/>
              </a:defRPr>
            </a:lvl3pPr>
            <a:lvl4pPr marL="0" indent="0" algn="ctr" defTabSz="914400" rtl="0" eaLnBrk="1" latinLnBrk="0" hangingPunct="1">
              <a:lnSpc>
                <a:spcPct val="90000"/>
              </a:lnSpc>
              <a:spcBef>
                <a:spcPts val="0"/>
              </a:spcBef>
              <a:spcAft>
                <a:spcPts val="600"/>
              </a:spcAft>
              <a:buFont typeface="Arial" panose="020B0604020202020204" pitchFamily="34" charset="0"/>
              <a:buNone/>
              <a:defRPr sz="2000" b="1"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0"/>
              </a:spcBef>
              <a:spcAft>
                <a:spcPts val="600"/>
              </a:spcAft>
              <a:buFont typeface="Arial" panose="020B0604020202020204" pitchFamily="34" charset="0"/>
              <a:buNone/>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800" dirty="0">
                <a:solidFill>
                  <a:schemeClr val="tx1"/>
                </a:solidFill>
              </a:rPr>
              <a:t>It takes 7 message to Set up and Tear Down the call. </a:t>
            </a:r>
          </a:p>
          <a:p>
            <a:pPr marL="457200" indent="-457200">
              <a:buFont typeface="Arial" panose="020B0604020202020204" pitchFamily="34" charset="0"/>
              <a:buChar char="•"/>
            </a:pPr>
            <a:r>
              <a:rPr lang="en-ZA" sz="2800" dirty="0">
                <a:solidFill>
                  <a:schemeClr val="tx1"/>
                </a:solidFill>
              </a:rPr>
              <a:t>3 message are Request and 4 are Response.</a:t>
            </a:r>
          </a:p>
          <a:p>
            <a:pPr marL="457200" indent="-457200">
              <a:buFont typeface="Arial" panose="020B0604020202020204" pitchFamily="34" charset="0"/>
              <a:buChar char="•"/>
            </a:pPr>
            <a:r>
              <a:rPr lang="en-ZA" sz="2800" b="1" u="sng" dirty="0">
                <a:solidFill>
                  <a:schemeClr val="tx1"/>
                </a:solidFill>
              </a:rPr>
              <a:t>Request </a:t>
            </a:r>
            <a:r>
              <a:rPr lang="en-ZA" sz="2800" dirty="0">
                <a:solidFill>
                  <a:schemeClr val="tx1"/>
                </a:solidFill>
              </a:rPr>
              <a:t>– Begin with a method type and a request URI Address.</a:t>
            </a:r>
          </a:p>
          <a:p>
            <a:pPr marL="457200" indent="-457200">
              <a:buFont typeface="Arial" panose="020B0604020202020204" pitchFamily="34" charset="0"/>
              <a:buChar char="•"/>
            </a:pPr>
            <a:r>
              <a:rPr lang="en-ZA" sz="2800" b="1" u="sng" dirty="0">
                <a:solidFill>
                  <a:schemeClr val="tx1"/>
                </a:solidFill>
              </a:rPr>
              <a:t>Response</a:t>
            </a:r>
            <a:r>
              <a:rPr lang="en-ZA" sz="2800" b="1" dirty="0">
                <a:solidFill>
                  <a:schemeClr val="tx1"/>
                </a:solidFill>
              </a:rPr>
              <a:t> – </a:t>
            </a:r>
            <a:r>
              <a:rPr lang="en-ZA" sz="2800" dirty="0">
                <a:solidFill>
                  <a:schemeClr val="tx1"/>
                </a:solidFill>
              </a:rPr>
              <a:t>Include state code and reason.</a:t>
            </a:r>
            <a:r>
              <a:rPr lang="en-ZA" sz="2800" b="1" u="sng" dirty="0">
                <a:solidFill>
                  <a:schemeClr val="tx1"/>
                </a:solidFill>
              </a:rPr>
              <a:t> </a:t>
            </a:r>
          </a:p>
        </p:txBody>
      </p:sp>
    </p:spTree>
    <p:extLst>
      <p:ext uri="{BB962C8B-B14F-4D97-AF65-F5344CB8AC3E}">
        <p14:creationId xmlns:p14="http://schemas.microsoft.com/office/powerpoint/2010/main" val="20274446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0"/>
                                  </p:stCondLst>
                                  <p:childTnLst>
                                    <p:animClr clrSpc="rgb" dir="cw">
                                      <p:cBhvr override="childStyle">
                                        <p:cTn id="6" dur="250" autoRev="1" fill="remove"/>
                                        <p:tgtEl>
                                          <p:spTgt spid="11">
                                            <p:txEl>
                                              <p:pRg st="0" end="0"/>
                                            </p:txEl>
                                          </p:spTgt>
                                        </p:tgtEl>
                                        <p:attrNameLst>
                                          <p:attrName>style.color</p:attrName>
                                        </p:attrNameLst>
                                      </p:cBhvr>
                                      <p:to>
                                        <a:schemeClr val="bg1"/>
                                      </p:to>
                                    </p:animClr>
                                    <p:animClr clrSpc="rgb" dir="cw">
                                      <p:cBhvr>
                                        <p:cTn id="7" dur="250" autoRev="1" fill="remove"/>
                                        <p:tgtEl>
                                          <p:spTgt spid="11">
                                            <p:txEl>
                                              <p:pRg st="0" end="0"/>
                                            </p:txEl>
                                          </p:spTgt>
                                        </p:tgtEl>
                                        <p:attrNameLst>
                                          <p:attrName>fillcolor</p:attrName>
                                        </p:attrNameLst>
                                      </p:cBhvr>
                                      <p:to>
                                        <a:schemeClr val="bg1"/>
                                      </p:to>
                                    </p:animClr>
                                    <p:set>
                                      <p:cBhvr>
                                        <p:cTn id="8" dur="250" autoRev="1" fill="remove"/>
                                        <p:tgtEl>
                                          <p:spTgt spid="11">
                                            <p:txEl>
                                              <p:pRg st="0" end="0"/>
                                            </p:txEl>
                                          </p:spTgt>
                                        </p:tgtEl>
                                        <p:attrNameLst>
                                          <p:attrName>fill.type</p:attrName>
                                        </p:attrNameLst>
                                      </p:cBhvr>
                                      <p:to>
                                        <p:strVal val="solid"/>
                                      </p:to>
                                    </p:set>
                                    <p:set>
                                      <p:cBhvr>
                                        <p:cTn id="9" dur="250" autoRev="1" fill="remove"/>
                                        <p:tgtEl>
                                          <p:spTgt spid="11">
                                            <p:txEl>
                                              <p:pRg st="0" end="0"/>
                                            </p:txEl>
                                          </p:spTgt>
                                        </p:tgtEl>
                                        <p:attrNameLst>
                                          <p:attrName>fill.on</p:attrName>
                                        </p:attrNameLst>
                                      </p:cBhvr>
                                      <p:to>
                                        <p:strVal val="true"/>
                                      </p:to>
                                    </p:set>
                                  </p:childTnLst>
                                </p:cTn>
                              </p:par>
                            </p:childTnLst>
                          </p:cTn>
                        </p:par>
                        <p:par>
                          <p:cTn id="10" fill="hold">
                            <p:stCondLst>
                              <p:cond delay="500"/>
                            </p:stCondLst>
                            <p:childTnLst>
                              <p:par>
                                <p:cTn id="11" presetID="27" presetClass="emph" presetSubtype="0" fill="remove" grpId="0" nodeType="afterEffect">
                                  <p:stCondLst>
                                    <p:cond delay="0"/>
                                  </p:stCondLst>
                                  <p:childTnLst>
                                    <p:animClr clrSpc="rgb" dir="cw">
                                      <p:cBhvr override="childStyle">
                                        <p:cTn id="12" dur="250" autoRev="1" fill="remove"/>
                                        <p:tgtEl>
                                          <p:spTgt spid="8">
                                            <p:txEl>
                                              <p:pRg st="0" end="0"/>
                                            </p:txEl>
                                          </p:spTgt>
                                        </p:tgtEl>
                                        <p:attrNameLst>
                                          <p:attrName>style.color</p:attrName>
                                        </p:attrNameLst>
                                      </p:cBhvr>
                                      <p:to>
                                        <a:schemeClr val="bg1"/>
                                      </p:to>
                                    </p:animClr>
                                    <p:animClr clrSpc="rgb" dir="cw">
                                      <p:cBhvr>
                                        <p:cTn id="13" dur="250" autoRev="1" fill="remove"/>
                                        <p:tgtEl>
                                          <p:spTgt spid="8">
                                            <p:txEl>
                                              <p:pRg st="0" end="0"/>
                                            </p:txEl>
                                          </p:spTgt>
                                        </p:tgtEl>
                                        <p:attrNameLst>
                                          <p:attrName>fillcolor</p:attrName>
                                        </p:attrNameLst>
                                      </p:cBhvr>
                                      <p:to>
                                        <a:schemeClr val="bg1"/>
                                      </p:to>
                                    </p:animClr>
                                    <p:set>
                                      <p:cBhvr>
                                        <p:cTn id="14" dur="250" autoRev="1" fill="remove"/>
                                        <p:tgtEl>
                                          <p:spTgt spid="8">
                                            <p:txEl>
                                              <p:pRg st="0" end="0"/>
                                            </p:txEl>
                                          </p:spTgt>
                                        </p:tgtEl>
                                        <p:attrNameLst>
                                          <p:attrName>fill.type</p:attrName>
                                        </p:attrNameLst>
                                      </p:cBhvr>
                                      <p:to>
                                        <p:strVal val="solid"/>
                                      </p:to>
                                    </p:set>
                                    <p:set>
                                      <p:cBhvr>
                                        <p:cTn id="15" dur="250" autoRev="1" fill="remove"/>
                                        <p:tgtEl>
                                          <p:spTgt spid="8">
                                            <p:txEl>
                                              <p:pRg st="0" end="0"/>
                                            </p:txEl>
                                          </p:spTgt>
                                        </p:tgtEl>
                                        <p:attrNameLst>
                                          <p:attrName>fill.on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27" presetClass="emph" presetSubtype="0" fill="remove" grpId="0" nodeType="clickEffect">
                                  <p:stCondLst>
                                    <p:cond delay="0"/>
                                  </p:stCondLst>
                                  <p:childTnLst>
                                    <p:animClr clrSpc="rgb" dir="cw">
                                      <p:cBhvr override="childStyle">
                                        <p:cTn id="19" dur="250" autoRev="1" fill="remove"/>
                                        <p:tgtEl>
                                          <p:spTgt spid="8">
                                            <p:txEl>
                                              <p:pRg st="1" end="1"/>
                                            </p:txEl>
                                          </p:spTgt>
                                        </p:tgtEl>
                                        <p:attrNameLst>
                                          <p:attrName>style.color</p:attrName>
                                        </p:attrNameLst>
                                      </p:cBhvr>
                                      <p:to>
                                        <a:schemeClr val="bg1"/>
                                      </p:to>
                                    </p:animClr>
                                    <p:animClr clrSpc="rgb" dir="cw">
                                      <p:cBhvr>
                                        <p:cTn id="20" dur="250" autoRev="1" fill="remove"/>
                                        <p:tgtEl>
                                          <p:spTgt spid="8">
                                            <p:txEl>
                                              <p:pRg st="1" end="1"/>
                                            </p:txEl>
                                          </p:spTgt>
                                        </p:tgtEl>
                                        <p:attrNameLst>
                                          <p:attrName>fillcolor</p:attrName>
                                        </p:attrNameLst>
                                      </p:cBhvr>
                                      <p:to>
                                        <a:schemeClr val="bg1"/>
                                      </p:to>
                                    </p:animClr>
                                    <p:set>
                                      <p:cBhvr>
                                        <p:cTn id="21" dur="250" autoRev="1" fill="remove"/>
                                        <p:tgtEl>
                                          <p:spTgt spid="8">
                                            <p:txEl>
                                              <p:pRg st="1" end="1"/>
                                            </p:txEl>
                                          </p:spTgt>
                                        </p:tgtEl>
                                        <p:attrNameLst>
                                          <p:attrName>fill.type</p:attrName>
                                        </p:attrNameLst>
                                      </p:cBhvr>
                                      <p:to>
                                        <p:strVal val="solid"/>
                                      </p:to>
                                    </p:set>
                                    <p:set>
                                      <p:cBhvr>
                                        <p:cTn id="22" dur="250" autoRev="1" fill="remove"/>
                                        <p:tgtEl>
                                          <p:spTgt spid="8">
                                            <p:txEl>
                                              <p:pRg st="1" end="1"/>
                                            </p:txEl>
                                          </p:spTgt>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27" presetClass="emph" presetSubtype="0" fill="remove" grpId="0" nodeType="clickEffect">
                                  <p:stCondLst>
                                    <p:cond delay="0"/>
                                  </p:stCondLst>
                                  <p:childTnLst>
                                    <p:animClr clrSpc="rgb" dir="cw">
                                      <p:cBhvr override="childStyle">
                                        <p:cTn id="26" dur="250" autoRev="1" fill="remove"/>
                                        <p:tgtEl>
                                          <p:spTgt spid="8">
                                            <p:txEl>
                                              <p:pRg st="2" end="2"/>
                                            </p:txEl>
                                          </p:spTgt>
                                        </p:tgtEl>
                                        <p:attrNameLst>
                                          <p:attrName>style.color</p:attrName>
                                        </p:attrNameLst>
                                      </p:cBhvr>
                                      <p:to>
                                        <a:schemeClr val="bg1"/>
                                      </p:to>
                                    </p:animClr>
                                    <p:animClr clrSpc="rgb" dir="cw">
                                      <p:cBhvr>
                                        <p:cTn id="27" dur="250" autoRev="1" fill="remove"/>
                                        <p:tgtEl>
                                          <p:spTgt spid="8">
                                            <p:txEl>
                                              <p:pRg st="2" end="2"/>
                                            </p:txEl>
                                          </p:spTgt>
                                        </p:tgtEl>
                                        <p:attrNameLst>
                                          <p:attrName>fillcolor</p:attrName>
                                        </p:attrNameLst>
                                      </p:cBhvr>
                                      <p:to>
                                        <a:schemeClr val="bg1"/>
                                      </p:to>
                                    </p:animClr>
                                    <p:set>
                                      <p:cBhvr>
                                        <p:cTn id="28" dur="250" autoRev="1" fill="remove"/>
                                        <p:tgtEl>
                                          <p:spTgt spid="8">
                                            <p:txEl>
                                              <p:pRg st="2" end="2"/>
                                            </p:txEl>
                                          </p:spTgt>
                                        </p:tgtEl>
                                        <p:attrNameLst>
                                          <p:attrName>fill.type</p:attrName>
                                        </p:attrNameLst>
                                      </p:cBhvr>
                                      <p:to>
                                        <p:strVal val="solid"/>
                                      </p:to>
                                    </p:set>
                                    <p:set>
                                      <p:cBhvr>
                                        <p:cTn id="29" dur="250" autoRev="1" fill="remove"/>
                                        <p:tgtEl>
                                          <p:spTgt spid="8">
                                            <p:txEl>
                                              <p:pRg st="2" end="2"/>
                                            </p:txEl>
                                          </p:spTgt>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27" presetClass="emph" presetSubtype="0" fill="remove" grpId="0" nodeType="clickEffect">
                                  <p:stCondLst>
                                    <p:cond delay="0"/>
                                  </p:stCondLst>
                                  <p:childTnLst>
                                    <p:animClr clrSpc="rgb" dir="cw">
                                      <p:cBhvr override="childStyle">
                                        <p:cTn id="33" dur="250" autoRev="1" fill="remove"/>
                                        <p:tgtEl>
                                          <p:spTgt spid="8">
                                            <p:txEl>
                                              <p:pRg st="3" end="3"/>
                                            </p:txEl>
                                          </p:spTgt>
                                        </p:tgtEl>
                                        <p:attrNameLst>
                                          <p:attrName>style.color</p:attrName>
                                        </p:attrNameLst>
                                      </p:cBhvr>
                                      <p:to>
                                        <a:schemeClr val="bg1"/>
                                      </p:to>
                                    </p:animClr>
                                    <p:animClr clrSpc="rgb" dir="cw">
                                      <p:cBhvr>
                                        <p:cTn id="34" dur="250" autoRev="1" fill="remove"/>
                                        <p:tgtEl>
                                          <p:spTgt spid="8">
                                            <p:txEl>
                                              <p:pRg st="3" end="3"/>
                                            </p:txEl>
                                          </p:spTgt>
                                        </p:tgtEl>
                                        <p:attrNameLst>
                                          <p:attrName>fillcolor</p:attrName>
                                        </p:attrNameLst>
                                      </p:cBhvr>
                                      <p:to>
                                        <a:schemeClr val="bg1"/>
                                      </p:to>
                                    </p:animClr>
                                    <p:set>
                                      <p:cBhvr>
                                        <p:cTn id="35" dur="250" autoRev="1" fill="remove"/>
                                        <p:tgtEl>
                                          <p:spTgt spid="8">
                                            <p:txEl>
                                              <p:pRg st="3" end="3"/>
                                            </p:txEl>
                                          </p:spTgt>
                                        </p:tgtEl>
                                        <p:attrNameLst>
                                          <p:attrName>fill.type</p:attrName>
                                        </p:attrNameLst>
                                      </p:cBhvr>
                                      <p:to>
                                        <p:strVal val="solid"/>
                                      </p:to>
                                    </p:set>
                                    <p:set>
                                      <p:cBhvr>
                                        <p:cTn id="36" dur="250" autoRev="1" fill="remove"/>
                                        <p:tgtEl>
                                          <p:spTgt spid="8">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59695" y="1948105"/>
            <a:ext cx="9107555" cy="2308324"/>
          </a:xfrm>
        </p:spPr>
        <p:txBody>
          <a:bodyPr/>
          <a:lstStyle/>
          <a:p>
            <a:r>
              <a:rPr lang="en-US" dirty="0"/>
              <a:t>THANK YOU FOR YOUR ATTENTION!</a:t>
            </a:r>
          </a:p>
        </p:txBody>
      </p:sp>
      <p:sp>
        <p:nvSpPr>
          <p:cNvPr id="4" name="Title 6">
            <a:extLst>
              <a:ext uri="{FF2B5EF4-FFF2-40B4-BE49-F238E27FC236}">
                <a16:creationId xmlns:a16="http://schemas.microsoft.com/office/drawing/2014/main" id="{34BDD74C-5263-464C-AA3C-D945D23978FF}"/>
              </a:ext>
            </a:extLst>
          </p:cNvPr>
          <p:cNvSpPr txBox="1">
            <a:spLocks/>
          </p:cNvSpPr>
          <p:nvPr/>
        </p:nvSpPr>
        <p:spPr>
          <a:xfrm>
            <a:off x="4433852" y="4256429"/>
            <a:ext cx="5756957" cy="978180"/>
          </a:xfrm>
          <a:prstGeom prst="rect">
            <a:avLst/>
          </a:prstGeom>
        </p:spPr>
        <p:txBody>
          <a:bodyPr vert="horz" lIns="457200" tIns="45720" rIns="457200" bIns="4572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r>
              <a:rPr lang="en-US" dirty="0"/>
              <a:t>ANY </a:t>
            </a:r>
          </a:p>
          <a:p>
            <a:r>
              <a:rPr lang="en-US" dirty="0"/>
              <a:t>QUESTION?</a:t>
            </a:r>
          </a:p>
        </p:txBody>
      </p:sp>
      <p:pic>
        <p:nvPicPr>
          <p:cNvPr id="5" name="Picture 2" descr="Confused Scared Emoji">
            <a:extLst>
              <a:ext uri="{FF2B5EF4-FFF2-40B4-BE49-F238E27FC236}">
                <a16:creationId xmlns:a16="http://schemas.microsoft.com/office/drawing/2014/main" id="{EAE57FC0-44A4-4D1A-9D57-560905E56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96" y="4256429"/>
            <a:ext cx="2905539" cy="2905539"/>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Question Emoji PNG Images, Free Transparent Question Emoji Download -  KindPNG">
            <a:extLst>
              <a:ext uri="{FF2B5EF4-FFF2-40B4-BE49-F238E27FC236}">
                <a16:creationId xmlns:a16="http://schemas.microsoft.com/office/drawing/2014/main" id="{E872F0BC-FCDC-4EB7-A580-F89B7B99E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745" y="163958"/>
            <a:ext cx="2219119" cy="2078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82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down)">
                                      <p:cBhvr>
                                        <p:cTn id="7" dur="580">
                                          <p:stCondLst>
                                            <p:cond delay="0"/>
                                          </p:stCondLst>
                                        </p:cTn>
                                        <p:tgtEl>
                                          <p:spTgt spid="10242"/>
                                        </p:tgtEl>
                                      </p:cBhvr>
                                    </p:animEffect>
                                    <p:anim calcmode="lin" valueType="num">
                                      <p:cBhvr>
                                        <p:cTn id="8" dur="1822" tmFilter="0,0; 0.14,0.36; 0.43,0.73; 0.71,0.91; 1.0,1.0">
                                          <p:stCondLst>
                                            <p:cond delay="0"/>
                                          </p:stCondLst>
                                        </p:cTn>
                                        <p:tgtEl>
                                          <p:spTgt spid="1024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4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4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4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42"/>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42"/>
                                        </p:tgtEl>
                                      </p:cBhvr>
                                      <p:to x="100000" y="60000"/>
                                    </p:animScale>
                                    <p:animScale>
                                      <p:cBhvr>
                                        <p:cTn id="14" dur="166" decel="50000">
                                          <p:stCondLst>
                                            <p:cond delay="676"/>
                                          </p:stCondLst>
                                        </p:cTn>
                                        <p:tgtEl>
                                          <p:spTgt spid="10242"/>
                                        </p:tgtEl>
                                      </p:cBhvr>
                                      <p:to x="100000" y="100000"/>
                                    </p:animScale>
                                    <p:animScale>
                                      <p:cBhvr>
                                        <p:cTn id="15" dur="26">
                                          <p:stCondLst>
                                            <p:cond delay="1312"/>
                                          </p:stCondLst>
                                        </p:cTn>
                                        <p:tgtEl>
                                          <p:spTgt spid="10242"/>
                                        </p:tgtEl>
                                      </p:cBhvr>
                                      <p:to x="100000" y="80000"/>
                                    </p:animScale>
                                    <p:animScale>
                                      <p:cBhvr>
                                        <p:cTn id="16" dur="166" decel="50000">
                                          <p:stCondLst>
                                            <p:cond delay="1338"/>
                                          </p:stCondLst>
                                        </p:cTn>
                                        <p:tgtEl>
                                          <p:spTgt spid="10242"/>
                                        </p:tgtEl>
                                      </p:cBhvr>
                                      <p:to x="100000" y="100000"/>
                                    </p:animScale>
                                    <p:animScale>
                                      <p:cBhvr>
                                        <p:cTn id="17" dur="26">
                                          <p:stCondLst>
                                            <p:cond delay="1642"/>
                                          </p:stCondLst>
                                        </p:cTn>
                                        <p:tgtEl>
                                          <p:spTgt spid="10242"/>
                                        </p:tgtEl>
                                      </p:cBhvr>
                                      <p:to x="100000" y="90000"/>
                                    </p:animScale>
                                    <p:animScale>
                                      <p:cBhvr>
                                        <p:cTn id="18" dur="166" decel="50000">
                                          <p:stCondLst>
                                            <p:cond delay="1668"/>
                                          </p:stCondLst>
                                        </p:cTn>
                                        <p:tgtEl>
                                          <p:spTgt spid="10242"/>
                                        </p:tgtEl>
                                      </p:cBhvr>
                                      <p:to x="100000" y="100000"/>
                                    </p:animScale>
                                    <p:animScale>
                                      <p:cBhvr>
                                        <p:cTn id="19" dur="26">
                                          <p:stCondLst>
                                            <p:cond delay="1808"/>
                                          </p:stCondLst>
                                        </p:cTn>
                                        <p:tgtEl>
                                          <p:spTgt spid="10242"/>
                                        </p:tgtEl>
                                      </p:cBhvr>
                                      <p:to x="100000" y="95000"/>
                                    </p:animScale>
                                    <p:animScale>
                                      <p:cBhvr>
                                        <p:cTn id="20" dur="166" decel="50000">
                                          <p:stCondLst>
                                            <p:cond delay="1834"/>
                                          </p:stCondLst>
                                        </p:cTn>
                                        <p:tgtEl>
                                          <p:spTgt spid="10242"/>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80">
                                          <p:stCondLst>
                                            <p:cond delay="0"/>
                                          </p:stCondLst>
                                        </p:cTn>
                                        <p:tgtEl>
                                          <p:spTgt spid="3"/>
                                        </p:tgtEl>
                                      </p:cBhvr>
                                    </p:animEffect>
                                    <p:anim calcmode="lin" valueType="num">
                                      <p:cBhvr>
                                        <p:cTn id="25"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0" dur="26">
                                          <p:stCondLst>
                                            <p:cond delay="650"/>
                                          </p:stCondLst>
                                        </p:cTn>
                                        <p:tgtEl>
                                          <p:spTgt spid="3"/>
                                        </p:tgtEl>
                                      </p:cBhvr>
                                      <p:to x="100000" y="60000"/>
                                    </p:animScale>
                                    <p:animScale>
                                      <p:cBhvr>
                                        <p:cTn id="31" dur="166" decel="50000">
                                          <p:stCondLst>
                                            <p:cond delay="676"/>
                                          </p:stCondLst>
                                        </p:cTn>
                                        <p:tgtEl>
                                          <p:spTgt spid="3"/>
                                        </p:tgtEl>
                                      </p:cBhvr>
                                      <p:to x="100000" y="100000"/>
                                    </p:animScale>
                                    <p:animScale>
                                      <p:cBhvr>
                                        <p:cTn id="32" dur="26">
                                          <p:stCondLst>
                                            <p:cond delay="1312"/>
                                          </p:stCondLst>
                                        </p:cTn>
                                        <p:tgtEl>
                                          <p:spTgt spid="3"/>
                                        </p:tgtEl>
                                      </p:cBhvr>
                                      <p:to x="100000" y="80000"/>
                                    </p:animScale>
                                    <p:animScale>
                                      <p:cBhvr>
                                        <p:cTn id="33" dur="166" decel="50000">
                                          <p:stCondLst>
                                            <p:cond delay="1338"/>
                                          </p:stCondLst>
                                        </p:cTn>
                                        <p:tgtEl>
                                          <p:spTgt spid="3"/>
                                        </p:tgtEl>
                                      </p:cBhvr>
                                      <p:to x="100000" y="100000"/>
                                    </p:animScale>
                                    <p:animScale>
                                      <p:cBhvr>
                                        <p:cTn id="34" dur="26">
                                          <p:stCondLst>
                                            <p:cond delay="1642"/>
                                          </p:stCondLst>
                                        </p:cTn>
                                        <p:tgtEl>
                                          <p:spTgt spid="3"/>
                                        </p:tgtEl>
                                      </p:cBhvr>
                                      <p:to x="100000" y="90000"/>
                                    </p:animScale>
                                    <p:animScale>
                                      <p:cBhvr>
                                        <p:cTn id="35" dur="166" decel="50000">
                                          <p:stCondLst>
                                            <p:cond delay="1668"/>
                                          </p:stCondLst>
                                        </p:cTn>
                                        <p:tgtEl>
                                          <p:spTgt spid="3"/>
                                        </p:tgtEl>
                                      </p:cBhvr>
                                      <p:to x="100000" y="100000"/>
                                    </p:animScale>
                                    <p:animScale>
                                      <p:cBhvr>
                                        <p:cTn id="36" dur="26">
                                          <p:stCondLst>
                                            <p:cond delay="1808"/>
                                          </p:stCondLst>
                                        </p:cTn>
                                        <p:tgtEl>
                                          <p:spTgt spid="3"/>
                                        </p:tgtEl>
                                      </p:cBhvr>
                                      <p:to x="100000" y="95000"/>
                                    </p:animScale>
                                    <p:animScale>
                                      <p:cBhvr>
                                        <p:cTn id="37" dur="166" decel="50000">
                                          <p:stCondLst>
                                            <p:cond delay="1834"/>
                                          </p:stCondLst>
                                        </p:cTn>
                                        <p:tgtEl>
                                          <p:spTgt spid="3"/>
                                        </p:tgtEl>
                                      </p:cBhvr>
                                      <p:to x="100000" y="100000"/>
                                    </p:animScale>
                                  </p:childTnLst>
                                </p:cTn>
                              </p:par>
                            </p:childTnLst>
                          </p:cTn>
                        </p:par>
                        <p:par>
                          <p:cTn id="38" fill="hold">
                            <p:stCondLst>
                              <p:cond delay="4000"/>
                            </p:stCondLst>
                            <p:childTnLst>
                              <p:par>
                                <p:cTn id="39" presetID="34" presetClass="emph" presetSubtype="0" fill="hold" grpId="0" nodeType="afterEffect">
                                  <p:stCondLst>
                                    <p:cond delay="0"/>
                                  </p:stCondLst>
                                  <p:iterate type="lt">
                                    <p:tmPct val="10000"/>
                                  </p:iterate>
                                  <p:childTnLst>
                                    <p:animMotion origin="layout" path="M 0.0 0.0 L 0.0 -0.07213" pathEditMode="relative" ptsTypes="">
                                      <p:cBhvr>
                                        <p:cTn id="40" dur="250" accel="50000" decel="50000" autoRev="1" fill="hold">
                                          <p:stCondLst>
                                            <p:cond delay="0"/>
                                          </p:stCondLst>
                                        </p:cTn>
                                        <p:tgtEl>
                                          <p:spTgt spid="4"/>
                                        </p:tgtEl>
                                        <p:attrNameLst>
                                          <p:attrName>ppt_x</p:attrName>
                                          <p:attrName>ppt_y</p:attrName>
                                        </p:attrNameLst>
                                      </p:cBhvr>
                                    </p:animMotion>
                                    <p:animRot by="1500000">
                                      <p:cBhvr>
                                        <p:cTn id="41" dur="125" fill="hold">
                                          <p:stCondLst>
                                            <p:cond delay="0"/>
                                          </p:stCondLst>
                                        </p:cTn>
                                        <p:tgtEl>
                                          <p:spTgt spid="4"/>
                                        </p:tgtEl>
                                        <p:attrNameLst>
                                          <p:attrName>r</p:attrName>
                                        </p:attrNameLst>
                                      </p:cBhvr>
                                    </p:animRot>
                                    <p:animRot by="-1500000">
                                      <p:cBhvr>
                                        <p:cTn id="42" dur="125" fill="hold">
                                          <p:stCondLst>
                                            <p:cond delay="125"/>
                                          </p:stCondLst>
                                        </p:cTn>
                                        <p:tgtEl>
                                          <p:spTgt spid="4"/>
                                        </p:tgtEl>
                                        <p:attrNameLst>
                                          <p:attrName>r</p:attrName>
                                        </p:attrNameLst>
                                      </p:cBhvr>
                                    </p:animRot>
                                    <p:animRot by="-1500000">
                                      <p:cBhvr>
                                        <p:cTn id="43" dur="125" fill="hold">
                                          <p:stCondLst>
                                            <p:cond delay="250"/>
                                          </p:stCondLst>
                                        </p:cTn>
                                        <p:tgtEl>
                                          <p:spTgt spid="4"/>
                                        </p:tgtEl>
                                        <p:attrNameLst>
                                          <p:attrName>r</p:attrName>
                                        </p:attrNameLst>
                                      </p:cBhvr>
                                    </p:animRot>
                                    <p:animRot by="1500000">
                                      <p:cBhvr>
                                        <p:cTn id="44" dur="125" fill="hold">
                                          <p:stCondLst>
                                            <p:cond delay="375"/>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669234" y="2445319"/>
            <a:ext cx="10853531" cy="4081117"/>
          </a:xfrm>
        </p:spPr>
        <p:txBody>
          <a:bodyPr/>
          <a:lstStyle/>
          <a:p>
            <a:r>
              <a:rPr lang="en-ZA" sz="3200" b="1" u="sng" dirty="0"/>
              <a:t>Video conferencing </a:t>
            </a:r>
            <a:r>
              <a:rPr lang="en-ZA" sz="3200" dirty="0"/>
              <a:t>is a technology that allows users in different locations to hold face-to-face meetings without having to move to a single location together. This technology is particularly convenient for business users in different cities or even different countries because it saves time, expenses, and hassles associated with business travel. Uses for video conferencing include holding routine meetings, </a:t>
            </a:r>
            <a:r>
              <a:rPr lang="en-ZA" sz="3200" dirty="0">
                <a:solidFill>
                  <a:schemeClr val="bg1"/>
                </a:solidFill>
                <a:hlinkClick r:id="rId3">
                  <a:extLst>
                    <a:ext uri="{A12FA001-AC4F-418D-AE19-62706E023703}">
                      <ahyp:hlinkClr xmlns:ahyp="http://schemas.microsoft.com/office/drawing/2018/hyperlinkcolor" val="tx"/>
                    </a:ext>
                  </a:extLst>
                </a:hlinkClick>
              </a:rPr>
              <a:t>negotiating</a:t>
            </a:r>
            <a:r>
              <a:rPr lang="en-ZA" sz="3200" dirty="0"/>
              <a:t> business deals, and interviewing job candidates.</a:t>
            </a:r>
            <a:endParaRPr lang="en-US" sz="3200" dirty="0"/>
          </a:p>
        </p:txBody>
      </p:sp>
      <p:sp>
        <p:nvSpPr>
          <p:cNvPr id="3" name="Text Placeholder 2"/>
          <p:cNvSpPr>
            <a:spLocks noGrp="1"/>
          </p:cNvSpPr>
          <p:nvPr>
            <p:ph type="body" sz="quarter" idx="14"/>
          </p:nvPr>
        </p:nvSpPr>
        <p:spPr>
          <a:xfrm>
            <a:off x="1783000" y="674974"/>
            <a:ext cx="8097838" cy="1588127"/>
          </a:xfrm>
        </p:spPr>
        <p:txBody>
          <a:bodyPr/>
          <a:lstStyle/>
          <a:p>
            <a:pPr algn="ctr"/>
            <a:r>
              <a:rPr lang="en-US" sz="5400" dirty="0"/>
              <a:t>What are Video Conferencing ???</a:t>
            </a:r>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2</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pic>
        <p:nvPicPr>
          <p:cNvPr id="3074" name="Picture 2" descr="Tag Question Cartoon Smiley - Transparent Background Question Emoji , Free  Transparent Clipart - ClipartKey">
            <a:extLst>
              <a:ext uri="{FF2B5EF4-FFF2-40B4-BE49-F238E27FC236}">
                <a16:creationId xmlns:a16="http://schemas.microsoft.com/office/drawing/2014/main" id="{32A445DD-3311-4566-9D1B-00E632C443AB}"/>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713843" y="221276"/>
            <a:ext cx="2262257" cy="209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10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8" presetClass="emph" presetSubtype="0" fill="hold" nodeType="withEffect">
                                  <p:stCondLst>
                                    <p:cond delay="0"/>
                                  </p:stCondLst>
                                  <p:childTnLst>
                                    <p:animRot by="21600000">
                                      <p:cBhvr>
                                        <p:cTn id="22" dur="2000" fill="hold"/>
                                        <p:tgtEl>
                                          <p:spTgt spid="3074"/>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animEffect transition="in" filter="wipe(down)">
                                      <p:cBhvr>
                                        <p:cTn id="2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EEA662-8CE2-4EDB-BB09-A79C5E881AA6}"/>
              </a:ext>
            </a:extLst>
          </p:cNvPr>
          <p:cNvSpPr>
            <a:spLocks noGrp="1"/>
          </p:cNvSpPr>
          <p:nvPr>
            <p:ph type="body" sz="quarter" idx="10"/>
          </p:nvPr>
        </p:nvSpPr>
        <p:spPr>
          <a:xfrm>
            <a:off x="3923323" y="186061"/>
            <a:ext cx="4376615" cy="894594"/>
          </a:xfrm>
        </p:spPr>
        <p:txBody>
          <a:bodyPr/>
          <a:lstStyle/>
          <a:p>
            <a:r>
              <a:rPr lang="en-ZA" sz="4800" dirty="0"/>
              <a:t>References</a:t>
            </a:r>
          </a:p>
        </p:txBody>
      </p:sp>
      <p:sp>
        <p:nvSpPr>
          <p:cNvPr id="4" name="Text Placeholder 3">
            <a:extLst>
              <a:ext uri="{FF2B5EF4-FFF2-40B4-BE49-F238E27FC236}">
                <a16:creationId xmlns:a16="http://schemas.microsoft.com/office/drawing/2014/main" id="{480DC4FA-17E6-4BD1-8BD7-EA2F2BD390F5}"/>
              </a:ext>
            </a:extLst>
          </p:cNvPr>
          <p:cNvSpPr>
            <a:spLocks noGrp="1"/>
          </p:cNvSpPr>
          <p:nvPr>
            <p:ph type="body" sz="quarter" idx="11"/>
          </p:nvPr>
        </p:nvSpPr>
        <p:spPr>
          <a:xfrm>
            <a:off x="282330" y="2455262"/>
            <a:ext cx="11657879" cy="3264483"/>
          </a:xfrm>
        </p:spPr>
        <p:txBody>
          <a:bodyPr/>
          <a:lstStyle/>
          <a:p>
            <a:pPr marL="457200" indent="-457200" algn="l">
              <a:buAutoNum type="arabicPeriod"/>
            </a:pPr>
            <a:r>
              <a:rPr lang="en-ZA" u="sng" dirty="0">
                <a:solidFill>
                  <a:schemeClr val="bg1"/>
                </a:solidFill>
                <a:hlinkClick r:id="rId2">
                  <a:extLst>
                    <a:ext uri="{A12FA001-AC4F-418D-AE19-62706E023703}">
                      <ahyp:hlinkClr xmlns:ahyp="http://schemas.microsoft.com/office/drawing/2018/hyperlinkcolor" val="tx"/>
                    </a:ext>
                  </a:extLst>
                </a:hlinkClick>
              </a:rPr>
              <a:t>http://www.cse.chalmers.se/~tsigas/Courses/DCDSeminar/Files/sip.pdf</a:t>
            </a:r>
            <a:endParaRPr lang="en-ZA" u="sng" dirty="0">
              <a:solidFill>
                <a:schemeClr val="bg1"/>
              </a:solidFill>
            </a:endParaRPr>
          </a:p>
          <a:p>
            <a:pPr marL="457200" indent="-457200" algn="l">
              <a:buAutoNum type="arabicPeriod"/>
            </a:pPr>
            <a:r>
              <a:rPr lang="en-ZA" u="sng" dirty="0">
                <a:solidFill>
                  <a:schemeClr val="bg1"/>
                </a:solidFill>
                <a:hlinkClick r:id="rId3">
                  <a:extLst>
                    <a:ext uri="{A12FA001-AC4F-418D-AE19-62706E023703}">
                      <ahyp:hlinkClr xmlns:ahyp="http://schemas.microsoft.com/office/drawing/2018/hyperlinkcolor" val="tx"/>
                    </a:ext>
                  </a:extLst>
                </a:hlinkClick>
              </a:rPr>
              <a:t>https://en.wikipedia.org/wiki/Session_Initiation_Protocol</a:t>
            </a:r>
            <a:endParaRPr lang="en-ZA" u="sng" dirty="0">
              <a:solidFill>
                <a:schemeClr val="bg1"/>
              </a:solidFill>
            </a:endParaRPr>
          </a:p>
          <a:p>
            <a:pPr marL="457200" indent="-457200" algn="l">
              <a:buAutoNum type="arabicPeriod"/>
            </a:pPr>
            <a:r>
              <a:rPr lang="en-ZA" b="0" i="0" u="sng" dirty="0">
                <a:solidFill>
                  <a:schemeClr val="bg1"/>
                </a:solidFill>
                <a:effectLst/>
                <a:latin typeface="Arial" panose="020B0604020202020204" pitchFamily="34" charset="0"/>
              </a:rPr>
              <a:t> </a:t>
            </a:r>
            <a:r>
              <a:rPr lang="en-ZA" b="0" i="1" u="sng" dirty="0" err="1">
                <a:solidFill>
                  <a:schemeClr val="bg1"/>
                </a:solidFill>
                <a:effectLst/>
                <a:latin typeface="Arial" panose="020B0604020202020204" pitchFamily="34" charset="0"/>
              </a:rPr>
              <a:t>Casner</a:t>
            </a:r>
            <a:r>
              <a:rPr lang="en-ZA" b="0" i="1" u="sng" dirty="0">
                <a:solidFill>
                  <a:schemeClr val="bg1"/>
                </a:solidFill>
                <a:effectLst/>
                <a:latin typeface="Arial" panose="020B0604020202020204" pitchFamily="34" charset="0"/>
              </a:rPr>
              <a:t>, Stephen; Deering, Stephen (July 1992). "First IETF Internet Audiocast". ACM SIGCOMM Computer Communication </a:t>
            </a:r>
          </a:p>
          <a:p>
            <a:pPr marL="457200" indent="-457200" algn="l">
              <a:buAutoNum type="arabicPeriod"/>
            </a:pPr>
            <a:r>
              <a:rPr lang="en-ZA" b="0" i="0" u="sng" dirty="0">
                <a:solidFill>
                  <a:schemeClr val="bg1"/>
                </a:solidFill>
                <a:effectLst/>
                <a:latin typeface="Arial" panose="020B0604020202020204" pitchFamily="34" charset="0"/>
              </a:rPr>
              <a:t> </a:t>
            </a:r>
            <a:r>
              <a:rPr lang="en-ZA" b="0" i="0" u="sng" dirty="0" err="1">
                <a:solidFill>
                  <a:schemeClr val="bg1"/>
                </a:solidFill>
                <a:effectLst/>
                <a:latin typeface="Arial" panose="020B0604020202020204" pitchFamily="34" charset="0"/>
              </a:rPr>
              <a:t>Miikka</a:t>
            </a:r>
            <a:r>
              <a:rPr lang="en-ZA" b="0" i="0" u="sng" dirty="0">
                <a:solidFill>
                  <a:schemeClr val="bg1"/>
                </a:solidFill>
                <a:effectLst/>
                <a:latin typeface="Arial" panose="020B0604020202020204" pitchFamily="34" charset="0"/>
              </a:rPr>
              <a:t> </a:t>
            </a:r>
            <a:r>
              <a:rPr lang="en-ZA" b="0" i="0" u="sng" dirty="0" err="1">
                <a:solidFill>
                  <a:schemeClr val="bg1"/>
                </a:solidFill>
                <a:effectLst/>
                <a:latin typeface="Arial" panose="020B0604020202020204" pitchFamily="34" charset="0"/>
              </a:rPr>
              <a:t>Poikselkä</a:t>
            </a:r>
            <a:r>
              <a:rPr lang="en-ZA" b="0" i="0" u="sng" dirty="0">
                <a:solidFill>
                  <a:schemeClr val="bg1"/>
                </a:solidFill>
                <a:effectLst/>
                <a:latin typeface="Arial" panose="020B0604020202020204" pitchFamily="34" charset="0"/>
              </a:rPr>
              <a:t>; Georg Mayer; Hisham </a:t>
            </a:r>
            <a:r>
              <a:rPr lang="en-ZA" b="0" i="0" u="sng" dirty="0" err="1">
                <a:solidFill>
                  <a:schemeClr val="bg1"/>
                </a:solidFill>
                <a:effectLst/>
                <a:latin typeface="Arial" panose="020B0604020202020204" pitchFamily="34" charset="0"/>
              </a:rPr>
              <a:t>Khartabil</a:t>
            </a:r>
            <a:r>
              <a:rPr lang="en-ZA" b="0" i="0" u="sng" dirty="0">
                <a:solidFill>
                  <a:schemeClr val="bg1"/>
                </a:solidFill>
                <a:effectLst/>
                <a:latin typeface="Arial" panose="020B0604020202020204" pitchFamily="34" charset="0"/>
              </a:rPr>
              <a:t>; Aki Niemi (19 November 2004), </a:t>
            </a:r>
            <a:r>
              <a:rPr lang="en-ZA" b="0" i="1" u="sng" dirty="0">
                <a:solidFill>
                  <a:schemeClr val="bg1"/>
                </a:solidFill>
                <a:effectLst/>
                <a:latin typeface="Arial" panose="020B0604020202020204" pitchFamily="34" charset="0"/>
              </a:rPr>
              <a:t>The IMS: IP Multimedia Concepts and Services in the Mobile Domain</a:t>
            </a:r>
            <a:r>
              <a:rPr lang="en-ZA" b="0" i="0" u="sng" dirty="0">
                <a:solidFill>
                  <a:schemeClr val="bg1"/>
                </a:solidFill>
                <a:effectLst/>
                <a:latin typeface="Arial" panose="020B0604020202020204" pitchFamily="34" charset="0"/>
              </a:rPr>
              <a:t>, John Wiley &amp; Sons, p. 268, </a:t>
            </a:r>
            <a:r>
              <a:rPr lang="en-ZA" b="0" i="0" u="sng" strike="noStrike" dirty="0">
                <a:solidFill>
                  <a:schemeClr val="bg1"/>
                </a:solidFill>
                <a:effectLst/>
                <a:latin typeface="Arial" panose="020B0604020202020204" pitchFamily="34" charset="0"/>
                <a:hlinkClick r:id="rId4" tooltip="ISBN (identifier)">
                  <a:extLst>
                    <a:ext uri="{A12FA001-AC4F-418D-AE19-62706E023703}">
                      <ahyp:hlinkClr xmlns:ahyp="http://schemas.microsoft.com/office/drawing/2018/hyperlinkcolor" val="tx"/>
                    </a:ext>
                  </a:extLst>
                </a:hlinkClick>
              </a:rPr>
              <a:t>ISBN</a:t>
            </a:r>
            <a:r>
              <a:rPr lang="en-ZA" b="0" i="0" u="sng" dirty="0">
                <a:solidFill>
                  <a:schemeClr val="bg1"/>
                </a:solidFill>
                <a:effectLst/>
                <a:latin typeface="Arial" panose="020B0604020202020204" pitchFamily="34" charset="0"/>
              </a:rPr>
              <a:t> </a:t>
            </a:r>
            <a:r>
              <a:rPr lang="en-ZA" b="0" i="0" u="sng" strike="noStrike" dirty="0">
                <a:solidFill>
                  <a:schemeClr val="bg1"/>
                </a:solidFill>
                <a:effectLst/>
                <a:latin typeface="Arial" panose="020B0604020202020204" pitchFamily="34" charset="0"/>
                <a:hlinkClick r:id="rId5" tooltip="Special:BookSources/978-0-47-087114-0">
                  <a:extLst>
                    <a:ext uri="{A12FA001-AC4F-418D-AE19-62706E023703}">
                      <ahyp:hlinkClr xmlns:ahyp="http://schemas.microsoft.com/office/drawing/2018/hyperlinkcolor" val="tx"/>
                    </a:ext>
                  </a:extLst>
                </a:hlinkClick>
              </a:rPr>
              <a:t>978-0-47-087114-0</a:t>
            </a:r>
            <a:endParaRPr lang="en-ZA" b="0" i="0" u="sng" strike="noStrike" dirty="0">
              <a:solidFill>
                <a:schemeClr val="bg1"/>
              </a:solidFill>
              <a:effectLst/>
              <a:latin typeface="Arial" panose="020B0604020202020204" pitchFamily="34" charset="0"/>
            </a:endParaRPr>
          </a:p>
          <a:p>
            <a:pPr marL="457200" indent="-457200" algn="l">
              <a:buAutoNum type="arabicPeriod"/>
            </a:pPr>
            <a:r>
              <a:rPr lang="en-ZA" u="sng" dirty="0">
                <a:solidFill>
                  <a:schemeClr val="bg1"/>
                </a:solidFill>
              </a:rPr>
              <a:t>https://www.youtube.com/watch?v=u40P-ZUv2R8</a:t>
            </a:r>
          </a:p>
        </p:txBody>
      </p:sp>
    </p:spTree>
    <p:extLst>
      <p:ext uri="{BB962C8B-B14F-4D97-AF65-F5344CB8AC3E}">
        <p14:creationId xmlns:p14="http://schemas.microsoft.com/office/powerpoint/2010/main" val="3478453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135537" y="-2624232"/>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Text Placeholder 14"/>
          <p:cNvSpPr>
            <a:spLocks noGrp="1"/>
          </p:cNvSpPr>
          <p:nvPr>
            <p:ph type="body" sz="quarter" idx="11"/>
          </p:nvPr>
        </p:nvSpPr>
        <p:spPr>
          <a:xfrm>
            <a:off x="3671455" y="1633469"/>
            <a:ext cx="9066128" cy="5719514"/>
          </a:xfrm>
        </p:spPr>
        <p:txBody>
          <a:bodyPr/>
          <a:lstStyle/>
          <a:p>
            <a:pPr marL="457200" lvl="1" indent="-457200">
              <a:buFont typeface="+mj-lt"/>
              <a:buAutoNum type="arabicPeriod"/>
            </a:pPr>
            <a:r>
              <a:rPr lang="en-ZA" sz="2800" b="1" dirty="0">
                <a:solidFill>
                  <a:schemeClr val="bg1"/>
                </a:solidFill>
              </a:rPr>
              <a:t>What is SIP?</a:t>
            </a:r>
          </a:p>
          <a:p>
            <a:pPr marL="457200" lvl="1" indent="-457200">
              <a:buFont typeface="+mj-lt"/>
              <a:buAutoNum type="arabicPeriod"/>
            </a:pPr>
            <a:r>
              <a:rPr lang="en-ZA" sz="2800" b="1" dirty="0">
                <a:solidFill>
                  <a:schemeClr val="bg1"/>
                </a:solidFill>
              </a:rPr>
              <a:t>Real World Example</a:t>
            </a:r>
          </a:p>
          <a:p>
            <a:pPr marL="457200" lvl="1" indent="-457200">
              <a:buFont typeface="+mj-lt"/>
              <a:buAutoNum type="arabicPeriod"/>
            </a:pPr>
            <a:r>
              <a:rPr lang="en-ZA" sz="2800" b="1" dirty="0">
                <a:solidFill>
                  <a:schemeClr val="bg1"/>
                </a:solidFill>
              </a:rPr>
              <a:t>Two Types of Packet</a:t>
            </a:r>
          </a:p>
          <a:p>
            <a:pPr marL="457200" lvl="1" indent="-457200">
              <a:buFont typeface="+mj-lt"/>
              <a:buAutoNum type="arabicPeriod"/>
            </a:pPr>
            <a:r>
              <a:rPr lang="en-ZA" sz="2800" b="1" dirty="0">
                <a:solidFill>
                  <a:schemeClr val="bg1"/>
                </a:solidFill>
              </a:rPr>
              <a:t>Media packet transfer on IP network</a:t>
            </a:r>
          </a:p>
          <a:p>
            <a:pPr marL="457200" lvl="1" indent="-457200">
              <a:buFont typeface="+mj-lt"/>
              <a:buAutoNum type="arabicPeriod"/>
            </a:pPr>
            <a:r>
              <a:rPr lang="en-ZA" sz="2800" b="1" dirty="0">
                <a:solidFill>
                  <a:schemeClr val="bg1"/>
                </a:solidFill>
              </a:rPr>
              <a:t>Good Reason For The Protocol</a:t>
            </a:r>
          </a:p>
          <a:p>
            <a:pPr marL="457200" lvl="1" indent="-457200">
              <a:buFont typeface="+mj-lt"/>
              <a:buAutoNum type="arabicPeriod"/>
            </a:pPr>
            <a:r>
              <a:rPr lang="en-ZA" sz="2800" b="1" dirty="0">
                <a:solidFill>
                  <a:schemeClr val="bg1"/>
                </a:solidFill>
              </a:rPr>
              <a:t>Definition Of SIP</a:t>
            </a:r>
          </a:p>
          <a:p>
            <a:pPr marL="457200" lvl="1" indent="-457200">
              <a:buFont typeface="+mj-lt"/>
              <a:buAutoNum type="arabicPeriod"/>
            </a:pPr>
            <a:r>
              <a:rPr lang="en-ZA" sz="2800" b="1" dirty="0">
                <a:solidFill>
                  <a:schemeClr val="bg1"/>
                </a:solidFill>
              </a:rPr>
              <a:t>What is History Of SIP</a:t>
            </a:r>
          </a:p>
          <a:p>
            <a:pPr marL="457200" lvl="1" indent="-457200">
              <a:buFont typeface="+mj-lt"/>
              <a:buAutoNum type="arabicPeriod"/>
            </a:pPr>
            <a:r>
              <a:rPr lang="en-ZA" sz="2800" b="1" dirty="0">
                <a:solidFill>
                  <a:schemeClr val="bg1"/>
                </a:solidFill>
              </a:rPr>
              <a:t>SIP provides 5 services for establishing and terminating a session</a:t>
            </a:r>
          </a:p>
          <a:p>
            <a:pPr marL="457200" lvl="1" indent="-457200">
              <a:buFont typeface="+mj-lt"/>
              <a:buAutoNum type="arabicPeriod"/>
            </a:pPr>
            <a:r>
              <a:rPr lang="en-ZA" sz="2800" b="1" dirty="0">
                <a:solidFill>
                  <a:schemeClr val="bg1"/>
                </a:solidFill>
              </a:rPr>
              <a:t>Flow of SIP message Between Two User Agent</a:t>
            </a:r>
          </a:p>
          <a:p>
            <a:pPr marL="457200" lvl="1" indent="-457200">
              <a:buFont typeface="+mj-lt"/>
              <a:buAutoNum type="arabicPeriod"/>
            </a:pPr>
            <a:r>
              <a:rPr lang="en-ZA" sz="2800" b="1" dirty="0">
                <a:solidFill>
                  <a:schemeClr val="bg1"/>
                </a:solidFill>
              </a:rPr>
              <a:t>References</a:t>
            </a:r>
          </a:p>
          <a:p>
            <a:pPr marL="457200" lvl="1" indent="-457200">
              <a:buFont typeface="+mj-lt"/>
              <a:buAutoNum type="arabicPeriod"/>
            </a:pPr>
            <a:endParaRPr lang="en-ZA" sz="2800" b="1" dirty="0">
              <a:solidFill>
                <a:schemeClr val="bg1"/>
              </a:solidFill>
            </a:endParaRPr>
          </a:p>
        </p:txBody>
      </p:sp>
      <p:sp>
        <p:nvSpPr>
          <p:cNvPr id="32" name="Title 31"/>
          <p:cNvSpPr>
            <a:spLocks noGrp="1"/>
          </p:cNvSpPr>
          <p:nvPr>
            <p:ph type="title"/>
          </p:nvPr>
        </p:nvSpPr>
        <p:spPr>
          <a:xfrm>
            <a:off x="458262" y="-138546"/>
            <a:ext cx="4083304" cy="1218795"/>
          </a:xfrm>
        </p:spPr>
        <p:txBody>
          <a:bodyPr/>
          <a:lstStyle/>
          <a:p>
            <a:r>
              <a:rPr lang="en-US" sz="5400" b="1" dirty="0">
                <a:gradFill>
                  <a:gsLst>
                    <a:gs pos="15000">
                      <a:schemeClr val="bg1"/>
                    </a:gs>
                    <a:gs pos="47000">
                      <a:schemeClr val="bg1"/>
                    </a:gs>
                  </a:gsLst>
                  <a:lin ang="5400000" scaled="1"/>
                </a:gradFill>
              </a:rPr>
              <a:t>CONTENTS</a:t>
            </a:r>
          </a:p>
        </p:txBody>
      </p:sp>
    </p:spTree>
    <p:extLst>
      <p:ext uri="{BB962C8B-B14F-4D97-AF65-F5344CB8AC3E}">
        <p14:creationId xmlns:p14="http://schemas.microsoft.com/office/powerpoint/2010/main" val="22180498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1000"/>
                                        <p:tgtEl>
                                          <p:spTgt spid="15">
                                            <p:txEl>
                                              <p:pRg st="0" end="0"/>
                                            </p:txEl>
                                          </p:spTgt>
                                        </p:tgtEl>
                                      </p:cBhvr>
                                    </p:animEffect>
                                    <p:anim calcmode="lin" valueType="num">
                                      <p:cBhvr>
                                        <p:cTn id="12"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5">
                                            <p:txEl>
                                              <p:pRg st="1" end="1"/>
                                            </p:txEl>
                                          </p:spTgt>
                                        </p:tgtEl>
                                        <p:attrNameLst>
                                          <p:attrName>style.visibility</p:attrName>
                                        </p:attrNameLst>
                                      </p:cBhvr>
                                      <p:to>
                                        <p:strVal val="visible"/>
                                      </p:to>
                                    </p:set>
                                    <p:animEffect transition="in" filter="fade">
                                      <p:cBhvr>
                                        <p:cTn id="16" dur="1000"/>
                                        <p:tgtEl>
                                          <p:spTgt spid="15">
                                            <p:txEl>
                                              <p:pRg st="1" end="1"/>
                                            </p:txEl>
                                          </p:spTgt>
                                        </p:tgtEl>
                                      </p:cBhvr>
                                    </p:animEffect>
                                    <p:anim calcmode="lin" valueType="num">
                                      <p:cBhvr>
                                        <p:cTn id="17"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15">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Effect transition="in" filter="fade">
                                      <p:cBhvr>
                                        <p:cTn id="21" dur="1000"/>
                                        <p:tgtEl>
                                          <p:spTgt spid="15">
                                            <p:txEl>
                                              <p:pRg st="2" end="2"/>
                                            </p:txEl>
                                          </p:spTgt>
                                        </p:tgtEl>
                                      </p:cBhvr>
                                    </p:animEffect>
                                    <p:anim calcmode="lin" valueType="num">
                                      <p:cBhvr>
                                        <p:cTn id="22"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5">
                                            <p:txEl>
                                              <p:pRg st="3" end="3"/>
                                            </p:txEl>
                                          </p:spTgt>
                                        </p:tgtEl>
                                        <p:attrNameLst>
                                          <p:attrName>style.visibility</p:attrName>
                                        </p:attrNameLst>
                                      </p:cBhvr>
                                      <p:to>
                                        <p:strVal val="visible"/>
                                      </p:to>
                                    </p:set>
                                    <p:animEffect transition="in" filter="fade">
                                      <p:cBhvr>
                                        <p:cTn id="26" dur="1000"/>
                                        <p:tgtEl>
                                          <p:spTgt spid="15">
                                            <p:txEl>
                                              <p:pRg st="3" end="3"/>
                                            </p:txEl>
                                          </p:spTgt>
                                        </p:tgtEl>
                                      </p:cBhvr>
                                    </p:animEffect>
                                    <p:anim calcmode="lin" valueType="num">
                                      <p:cBhvr>
                                        <p:cTn id="27"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15">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animEffect transition="in" filter="fade">
                                      <p:cBhvr>
                                        <p:cTn id="31" dur="1000"/>
                                        <p:tgtEl>
                                          <p:spTgt spid="15">
                                            <p:txEl>
                                              <p:pRg st="4" end="4"/>
                                            </p:txEl>
                                          </p:spTgt>
                                        </p:tgtEl>
                                      </p:cBhvr>
                                    </p:animEffect>
                                    <p:anim calcmode="lin" valueType="num">
                                      <p:cBhvr>
                                        <p:cTn id="32"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5">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5">
                                            <p:txEl>
                                              <p:pRg st="5" end="5"/>
                                            </p:txEl>
                                          </p:spTgt>
                                        </p:tgtEl>
                                        <p:attrNameLst>
                                          <p:attrName>style.visibility</p:attrName>
                                        </p:attrNameLst>
                                      </p:cBhvr>
                                      <p:to>
                                        <p:strVal val="visible"/>
                                      </p:to>
                                    </p:set>
                                    <p:animEffect transition="in" filter="fade">
                                      <p:cBhvr>
                                        <p:cTn id="36" dur="1000"/>
                                        <p:tgtEl>
                                          <p:spTgt spid="15">
                                            <p:txEl>
                                              <p:pRg st="5" end="5"/>
                                            </p:txEl>
                                          </p:spTgt>
                                        </p:tgtEl>
                                      </p:cBhvr>
                                    </p:animEffect>
                                    <p:anim calcmode="lin" valueType="num">
                                      <p:cBhvr>
                                        <p:cTn id="37" dur="1000" fill="hold"/>
                                        <p:tgtEl>
                                          <p:spTgt spid="15">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15">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5">
                                            <p:txEl>
                                              <p:pRg st="6" end="6"/>
                                            </p:txEl>
                                          </p:spTgt>
                                        </p:tgtEl>
                                        <p:attrNameLst>
                                          <p:attrName>style.visibility</p:attrName>
                                        </p:attrNameLst>
                                      </p:cBhvr>
                                      <p:to>
                                        <p:strVal val="visible"/>
                                      </p:to>
                                    </p:set>
                                    <p:animEffect transition="in" filter="fade">
                                      <p:cBhvr>
                                        <p:cTn id="41" dur="1000"/>
                                        <p:tgtEl>
                                          <p:spTgt spid="15">
                                            <p:txEl>
                                              <p:pRg st="6" end="6"/>
                                            </p:txEl>
                                          </p:spTgt>
                                        </p:tgtEl>
                                      </p:cBhvr>
                                    </p:animEffect>
                                    <p:anim calcmode="lin" valueType="num">
                                      <p:cBhvr>
                                        <p:cTn id="42" dur="1000" fill="hold"/>
                                        <p:tgtEl>
                                          <p:spTgt spid="15">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15">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5">
                                            <p:txEl>
                                              <p:pRg st="7" end="7"/>
                                            </p:txEl>
                                          </p:spTgt>
                                        </p:tgtEl>
                                        <p:attrNameLst>
                                          <p:attrName>style.visibility</p:attrName>
                                        </p:attrNameLst>
                                      </p:cBhvr>
                                      <p:to>
                                        <p:strVal val="visible"/>
                                      </p:to>
                                    </p:set>
                                    <p:animEffect transition="in" filter="fade">
                                      <p:cBhvr>
                                        <p:cTn id="46" dur="1000"/>
                                        <p:tgtEl>
                                          <p:spTgt spid="15">
                                            <p:txEl>
                                              <p:pRg st="7" end="7"/>
                                            </p:txEl>
                                          </p:spTgt>
                                        </p:tgtEl>
                                      </p:cBhvr>
                                    </p:animEffect>
                                    <p:anim calcmode="lin" valueType="num">
                                      <p:cBhvr>
                                        <p:cTn id="47" dur="1000" fill="hold"/>
                                        <p:tgtEl>
                                          <p:spTgt spid="15">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15">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5">
                                            <p:txEl>
                                              <p:pRg st="8" end="8"/>
                                            </p:txEl>
                                          </p:spTgt>
                                        </p:tgtEl>
                                        <p:attrNameLst>
                                          <p:attrName>style.visibility</p:attrName>
                                        </p:attrNameLst>
                                      </p:cBhvr>
                                      <p:to>
                                        <p:strVal val="visible"/>
                                      </p:to>
                                    </p:set>
                                    <p:animEffect transition="in" filter="fade">
                                      <p:cBhvr>
                                        <p:cTn id="51" dur="1000"/>
                                        <p:tgtEl>
                                          <p:spTgt spid="15">
                                            <p:txEl>
                                              <p:pRg st="8" end="8"/>
                                            </p:txEl>
                                          </p:spTgt>
                                        </p:tgtEl>
                                      </p:cBhvr>
                                    </p:animEffect>
                                    <p:anim calcmode="lin" valueType="num">
                                      <p:cBhvr>
                                        <p:cTn id="52" dur="1000" fill="hold"/>
                                        <p:tgtEl>
                                          <p:spTgt spid="15">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15">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xEl>
                                              <p:pRg st="9" end="9"/>
                                            </p:txEl>
                                          </p:spTgt>
                                        </p:tgtEl>
                                        <p:attrNameLst>
                                          <p:attrName>style.visibility</p:attrName>
                                        </p:attrNameLst>
                                      </p:cBhvr>
                                      <p:to>
                                        <p:strVal val="visible"/>
                                      </p:to>
                                    </p:set>
                                    <p:animEffect transition="in" filter="fade">
                                      <p:cBhvr>
                                        <p:cTn id="56" dur="1000"/>
                                        <p:tgtEl>
                                          <p:spTgt spid="15">
                                            <p:txEl>
                                              <p:pRg st="9" end="9"/>
                                            </p:txEl>
                                          </p:spTgt>
                                        </p:tgtEl>
                                      </p:cBhvr>
                                    </p:animEffect>
                                    <p:anim calcmode="lin" valueType="num">
                                      <p:cBhvr>
                                        <p:cTn id="57" dur="1000" fill="hold"/>
                                        <p:tgtEl>
                                          <p:spTgt spid="15">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15">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46714" y="2476174"/>
            <a:ext cx="10572963" cy="874153"/>
          </a:xfrm>
        </p:spPr>
        <p:txBody>
          <a:bodyPr/>
          <a:lstStyle/>
          <a:p>
            <a:r>
              <a:rPr lang="en-ZA" b="0" dirty="0"/>
              <a:t>Session Initiation Protocol</a:t>
            </a:r>
          </a:p>
        </p:txBody>
      </p:sp>
      <p:sp>
        <p:nvSpPr>
          <p:cNvPr id="10" name="Text Placeholder 9"/>
          <p:cNvSpPr>
            <a:spLocks noGrp="1"/>
          </p:cNvSpPr>
          <p:nvPr>
            <p:ph type="body" sz="quarter" idx="10"/>
          </p:nvPr>
        </p:nvSpPr>
        <p:spPr>
          <a:xfrm>
            <a:off x="3923323" y="186061"/>
            <a:ext cx="4376615" cy="923330"/>
          </a:xfrm>
        </p:spPr>
        <p:txBody>
          <a:bodyPr/>
          <a:lstStyle/>
          <a:p>
            <a:r>
              <a:rPr lang="en-US" sz="6000" dirty="0"/>
              <a:t>What is SIP</a:t>
            </a:r>
          </a:p>
        </p:txBody>
      </p:sp>
      <p:sp>
        <p:nvSpPr>
          <p:cNvPr id="11" name="Text Placeholder 10"/>
          <p:cNvSpPr>
            <a:spLocks noGrp="1"/>
          </p:cNvSpPr>
          <p:nvPr>
            <p:ph type="body" sz="quarter" idx="11"/>
          </p:nvPr>
        </p:nvSpPr>
        <p:spPr>
          <a:xfrm>
            <a:off x="266699" y="4940906"/>
            <a:ext cx="11658600" cy="757130"/>
          </a:xfrm>
        </p:spPr>
        <p:txBody>
          <a:bodyPr/>
          <a:lstStyle/>
          <a:p>
            <a:r>
              <a:rPr lang="en-US" sz="4800" dirty="0"/>
              <a:t>Protocol That Initiate the Session</a:t>
            </a:r>
          </a:p>
        </p:txBody>
      </p:sp>
      <p:sp>
        <p:nvSpPr>
          <p:cNvPr id="12" name="Text Placeholder 11"/>
          <p:cNvSpPr>
            <a:spLocks noGrp="1"/>
          </p:cNvSpPr>
          <p:nvPr>
            <p:ph type="body" sz="quarter" idx="12"/>
          </p:nvPr>
        </p:nvSpPr>
        <p:spPr>
          <a:xfrm>
            <a:off x="5816442" y="1007413"/>
            <a:ext cx="633508" cy="1200329"/>
          </a:xfrm>
        </p:spPr>
        <p:txBody>
          <a:bodyPr/>
          <a:lstStyle/>
          <a:p>
            <a:r>
              <a:rPr lang="en-US" dirty="0"/>
              <a:t>?</a:t>
            </a:r>
          </a:p>
        </p:txBody>
      </p:sp>
      <p:pic>
        <p:nvPicPr>
          <p:cNvPr id="2050" name="Picture 2" descr="Confused Scared Emoji">
            <a:extLst>
              <a:ext uri="{FF2B5EF4-FFF2-40B4-BE49-F238E27FC236}">
                <a16:creationId xmlns:a16="http://schemas.microsoft.com/office/drawing/2014/main" id="{0EF99BE1-5086-4953-BE5A-8D6808F2FE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3434" y="-256990"/>
            <a:ext cx="2905539" cy="290553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8">
            <a:extLst>
              <a:ext uri="{FF2B5EF4-FFF2-40B4-BE49-F238E27FC236}">
                <a16:creationId xmlns:a16="http://schemas.microsoft.com/office/drawing/2014/main" id="{09F90F3A-80E8-4D58-9BAD-3A50E75EC98A}"/>
              </a:ext>
            </a:extLst>
          </p:cNvPr>
          <p:cNvSpPr txBox="1">
            <a:spLocks/>
          </p:cNvSpPr>
          <p:nvPr/>
        </p:nvSpPr>
        <p:spPr>
          <a:xfrm>
            <a:off x="809517" y="3616989"/>
            <a:ext cx="10572963" cy="874153"/>
          </a:xfrm>
          <a:prstGeom prst="rect">
            <a:avLst/>
          </a:prstGeom>
        </p:spPr>
        <p:txBody>
          <a:bodyPr vert="horz" wrap="square" lIns="457200" tIns="45720" rIns="457200" bIns="45720" rtlCol="0" anchor="b" anchorCtr="0">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r>
              <a:rPr lang="en-ZA" b="0" dirty="0"/>
              <a:t>Protocol Initiation Session </a:t>
            </a:r>
          </a:p>
        </p:txBody>
      </p:sp>
      <p:pic>
        <p:nvPicPr>
          <p:cNvPr id="2" name="Picture 1">
            <a:extLst>
              <a:ext uri="{FF2B5EF4-FFF2-40B4-BE49-F238E27FC236}">
                <a16:creationId xmlns:a16="http://schemas.microsoft.com/office/drawing/2014/main" id="{E145D7D0-4510-443D-9050-FCB25C1D0DD7}"/>
              </a:ext>
            </a:extLst>
          </p:cNvPr>
          <p:cNvPicPr>
            <a:picLocks noChangeAspect="1"/>
          </p:cNvPicPr>
          <p:nvPr/>
        </p:nvPicPr>
        <p:blipFill>
          <a:blip r:embed="rId4"/>
          <a:stretch>
            <a:fillRect/>
          </a:stretch>
        </p:blipFill>
        <p:spPr>
          <a:xfrm>
            <a:off x="357371" y="203858"/>
            <a:ext cx="2414225" cy="4785775"/>
          </a:xfrm>
          <a:prstGeom prst="rect">
            <a:avLst/>
          </a:prstGeom>
        </p:spPr>
      </p:pic>
    </p:spTree>
    <p:extLst>
      <p:ext uri="{BB962C8B-B14F-4D97-AF65-F5344CB8AC3E}">
        <p14:creationId xmlns:p14="http://schemas.microsoft.com/office/powerpoint/2010/main" val="39370790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 calcmode="lin" valueType="num">
                                      <p:cBhvr additive="base">
                                        <p:cTn id="12"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1000" fill="hold"/>
                                        <p:tgtEl>
                                          <p:spTgt spid="2050"/>
                                        </p:tgtEl>
                                        <p:attrNameLst>
                                          <p:attrName>ppt_w</p:attrName>
                                        </p:attrNameLst>
                                      </p:cBhvr>
                                      <p:tavLst>
                                        <p:tav tm="0">
                                          <p:val>
                                            <p:fltVal val="0"/>
                                          </p:val>
                                        </p:tav>
                                        <p:tav tm="100000">
                                          <p:val>
                                            <p:strVal val="#ppt_w"/>
                                          </p:val>
                                        </p:tav>
                                      </p:tavLst>
                                    </p:anim>
                                    <p:anim calcmode="lin" valueType="num">
                                      <p:cBhvr>
                                        <p:cTn id="18" dur="1000" fill="hold"/>
                                        <p:tgtEl>
                                          <p:spTgt spid="2050"/>
                                        </p:tgtEl>
                                        <p:attrNameLst>
                                          <p:attrName>ppt_h</p:attrName>
                                        </p:attrNameLst>
                                      </p:cBhvr>
                                      <p:tavLst>
                                        <p:tav tm="0">
                                          <p:val>
                                            <p:fltVal val="0"/>
                                          </p:val>
                                        </p:tav>
                                        <p:tav tm="100000">
                                          <p:val>
                                            <p:strVal val="#ppt_h"/>
                                          </p:val>
                                        </p:tav>
                                      </p:tavLst>
                                    </p:anim>
                                    <p:anim calcmode="lin" valueType="num">
                                      <p:cBhvr>
                                        <p:cTn id="19" dur="1000" fill="hold"/>
                                        <p:tgtEl>
                                          <p:spTgt spid="2050"/>
                                        </p:tgtEl>
                                        <p:attrNameLst>
                                          <p:attrName>style.rotation</p:attrName>
                                        </p:attrNameLst>
                                      </p:cBhvr>
                                      <p:tavLst>
                                        <p:tav tm="0">
                                          <p:val>
                                            <p:fltVal val="90"/>
                                          </p:val>
                                        </p:tav>
                                        <p:tav tm="100000">
                                          <p:val>
                                            <p:fltVal val="0"/>
                                          </p:val>
                                        </p:tav>
                                      </p:tavLst>
                                    </p:anim>
                                    <p:animEffect transition="in" filter="fade">
                                      <p:cBhvr>
                                        <p:cTn id="20" dur="1000"/>
                                        <p:tgtEl>
                                          <p:spTgt spid="2050"/>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fade">
                                      <p:cBhvr>
                                        <p:cTn id="29" dur="500"/>
                                        <p:tgtEl>
                                          <p:spTgt spid="11">
                                            <p:txEl>
                                              <p:pRg st="0" end="0"/>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bldP spid="11" grpId="0" build="p"/>
      <p:bldP spid="12" grpId="0" build="p"/>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E6A282-AA00-4451-884C-70E6CF2A6E62}"/>
              </a:ext>
            </a:extLst>
          </p:cNvPr>
          <p:cNvSpPr>
            <a:spLocks noGrp="1"/>
          </p:cNvSpPr>
          <p:nvPr>
            <p:ph type="body" sz="quarter" idx="12"/>
          </p:nvPr>
        </p:nvSpPr>
        <p:spPr>
          <a:xfrm>
            <a:off x="4601424" y="132520"/>
            <a:ext cx="2989152" cy="1439368"/>
          </a:xfrm>
        </p:spPr>
        <p:txBody>
          <a:bodyPr/>
          <a:lstStyle/>
          <a:p>
            <a:r>
              <a:rPr lang="en-ZA" sz="4400" dirty="0"/>
              <a:t>Real world</a:t>
            </a:r>
          </a:p>
          <a:p>
            <a:r>
              <a:rPr lang="en-ZA" sz="4400" dirty="0"/>
              <a:t> Example</a:t>
            </a:r>
          </a:p>
        </p:txBody>
      </p:sp>
      <p:pic>
        <p:nvPicPr>
          <p:cNvPr id="9" name="Picture 8">
            <a:extLst>
              <a:ext uri="{FF2B5EF4-FFF2-40B4-BE49-F238E27FC236}">
                <a16:creationId xmlns:a16="http://schemas.microsoft.com/office/drawing/2014/main" id="{F07DCB29-4E96-4A24-A231-387982B1A75C}"/>
              </a:ext>
            </a:extLst>
          </p:cNvPr>
          <p:cNvPicPr>
            <a:picLocks noChangeAspect="1"/>
          </p:cNvPicPr>
          <p:nvPr/>
        </p:nvPicPr>
        <p:blipFill>
          <a:blip r:embed="rId2"/>
          <a:stretch>
            <a:fillRect/>
          </a:stretch>
        </p:blipFill>
        <p:spPr>
          <a:xfrm>
            <a:off x="3117160" y="1673277"/>
            <a:ext cx="6026840" cy="5052203"/>
          </a:xfrm>
          <a:prstGeom prst="rect">
            <a:avLst/>
          </a:prstGeom>
        </p:spPr>
      </p:pic>
    </p:spTree>
    <p:extLst>
      <p:ext uri="{BB962C8B-B14F-4D97-AF65-F5344CB8AC3E}">
        <p14:creationId xmlns:p14="http://schemas.microsoft.com/office/powerpoint/2010/main" val="2521954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E6A282-AA00-4451-884C-70E6CF2A6E62}"/>
              </a:ext>
            </a:extLst>
          </p:cNvPr>
          <p:cNvSpPr>
            <a:spLocks noGrp="1"/>
          </p:cNvSpPr>
          <p:nvPr>
            <p:ph type="body" sz="quarter" idx="12"/>
          </p:nvPr>
        </p:nvSpPr>
        <p:spPr>
          <a:xfrm>
            <a:off x="4601424" y="132520"/>
            <a:ext cx="2989152" cy="1439368"/>
          </a:xfrm>
        </p:spPr>
        <p:txBody>
          <a:bodyPr/>
          <a:lstStyle/>
          <a:p>
            <a:r>
              <a:rPr lang="en-ZA" sz="4400" dirty="0"/>
              <a:t>Real world</a:t>
            </a:r>
          </a:p>
          <a:p>
            <a:r>
              <a:rPr lang="en-ZA" sz="4400" dirty="0"/>
              <a:t> Example</a:t>
            </a:r>
          </a:p>
        </p:txBody>
      </p:sp>
      <p:pic>
        <p:nvPicPr>
          <p:cNvPr id="9" name="Picture 8">
            <a:extLst>
              <a:ext uri="{FF2B5EF4-FFF2-40B4-BE49-F238E27FC236}">
                <a16:creationId xmlns:a16="http://schemas.microsoft.com/office/drawing/2014/main" id="{F07DCB29-4E96-4A24-A231-387982B1A75C}"/>
              </a:ext>
            </a:extLst>
          </p:cNvPr>
          <p:cNvPicPr>
            <a:picLocks noChangeAspect="1"/>
          </p:cNvPicPr>
          <p:nvPr/>
        </p:nvPicPr>
        <p:blipFill>
          <a:blip r:embed="rId2"/>
          <a:stretch>
            <a:fillRect/>
          </a:stretch>
        </p:blipFill>
        <p:spPr>
          <a:xfrm>
            <a:off x="3117160" y="1673277"/>
            <a:ext cx="6026840" cy="5052203"/>
          </a:xfrm>
          <a:prstGeom prst="rect">
            <a:avLst/>
          </a:prstGeom>
        </p:spPr>
      </p:pic>
      <p:pic>
        <p:nvPicPr>
          <p:cNvPr id="3" name="Picture 2">
            <a:extLst>
              <a:ext uri="{FF2B5EF4-FFF2-40B4-BE49-F238E27FC236}">
                <a16:creationId xmlns:a16="http://schemas.microsoft.com/office/drawing/2014/main" id="{8FA8D855-2CAF-4611-8131-FDECDC42C6EA}"/>
              </a:ext>
            </a:extLst>
          </p:cNvPr>
          <p:cNvPicPr>
            <a:picLocks noChangeAspect="1"/>
          </p:cNvPicPr>
          <p:nvPr/>
        </p:nvPicPr>
        <p:blipFill>
          <a:blip r:embed="rId3"/>
          <a:stretch>
            <a:fillRect/>
          </a:stretch>
        </p:blipFill>
        <p:spPr>
          <a:xfrm>
            <a:off x="3117160" y="1673277"/>
            <a:ext cx="6026840" cy="5052203"/>
          </a:xfrm>
          <a:prstGeom prst="rect">
            <a:avLst/>
          </a:prstGeom>
        </p:spPr>
      </p:pic>
    </p:spTree>
    <p:extLst>
      <p:ext uri="{BB962C8B-B14F-4D97-AF65-F5344CB8AC3E}">
        <p14:creationId xmlns:p14="http://schemas.microsoft.com/office/powerpoint/2010/main" val="2009805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E6A282-AA00-4451-884C-70E6CF2A6E62}"/>
              </a:ext>
            </a:extLst>
          </p:cNvPr>
          <p:cNvSpPr>
            <a:spLocks noGrp="1"/>
          </p:cNvSpPr>
          <p:nvPr>
            <p:ph type="body" sz="quarter" idx="12"/>
          </p:nvPr>
        </p:nvSpPr>
        <p:spPr>
          <a:xfrm>
            <a:off x="4601424" y="132520"/>
            <a:ext cx="2989152" cy="1439368"/>
          </a:xfrm>
        </p:spPr>
        <p:txBody>
          <a:bodyPr/>
          <a:lstStyle/>
          <a:p>
            <a:r>
              <a:rPr lang="en-ZA" sz="4400" dirty="0"/>
              <a:t>Real world</a:t>
            </a:r>
          </a:p>
          <a:p>
            <a:r>
              <a:rPr lang="en-ZA" sz="4400" dirty="0"/>
              <a:t> Example</a:t>
            </a:r>
          </a:p>
        </p:txBody>
      </p:sp>
      <p:pic>
        <p:nvPicPr>
          <p:cNvPr id="9" name="Picture 8">
            <a:extLst>
              <a:ext uri="{FF2B5EF4-FFF2-40B4-BE49-F238E27FC236}">
                <a16:creationId xmlns:a16="http://schemas.microsoft.com/office/drawing/2014/main" id="{F07DCB29-4E96-4A24-A231-387982B1A75C}"/>
              </a:ext>
            </a:extLst>
          </p:cNvPr>
          <p:cNvPicPr>
            <a:picLocks noChangeAspect="1"/>
          </p:cNvPicPr>
          <p:nvPr/>
        </p:nvPicPr>
        <p:blipFill>
          <a:blip r:embed="rId2"/>
          <a:stretch>
            <a:fillRect/>
          </a:stretch>
        </p:blipFill>
        <p:spPr>
          <a:xfrm>
            <a:off x="3117160" y="1673277"/>
            <a:ext cx="6026840" cy="5052203"/>
          </a:xfrm>
          <a:prstGeom prst="rect">
            <a:avLst/>
          </a:prstGeom>
        </p:spPr>
      </p:pic>
      <p:pic>
        <p:nvPicPr>
          <p:cNvPr id="3" name="Picture 2">
            <a:extLst>
              <a:ext uri="{FF2B5EF4-FFF2-40B4-BE49-F238E27FC236}">
                <a16:creationId xmlns:a16="http://schemas.microsoft.com/office/drawing/2014/main" id="{B9A31E8F-C534-4A08-9ACC-4F4D3BA42A9D}"/>
              </a:ext>
            </a:extLst>
          </p:cNvPr>
          <p:cNvPicPr>
            <a:picLocks noChangeAspect="1"/>
          </p:cNvPicPr>
          <p:nvPr/>
        </p:nvPicPr>
        <p:blipFill>
          <a:blip r:embed="rId3"/>
          <a:stretch>
            <a:fillRect/>
          </a:stretch>
        </p:blipFill>
        <p:spPr>
          <a:xfrm>
            <a:off x="3117159" y="1673277"/>
            <a:ext cx="6026839" cy="5061427"/>
          </a:xfrm>
          <a:prstGeom prst="rect">
            <a:avLst/>
          </a:prstGeom>
        </p:spPr>
      </p:pic>
    </p:spTree>
    <p:extLst>
      <p:ext uri="{BB962C8B-B14F-4D97-AF65-F5344CB8AC3E}">
        <p14:creationId xmlns:p14="http://schemas.microsoft.com/office/powerpoint/2010/main" val="1011274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E6A282-AA00-4451-884C-70E6CF2A6E62}"/>
              </a:ext>
            </a:extLst>
          </p:cNvPr>
          <p:cNvSpPr>
            <a:spLocks noGrp="1"/>
          </p:cNvSpPr>
          <p:nvPr>
            <p:ph type="body" sz="quarter" idx="12"/>
          </p:nvPr>
        </p:nvSpPr>
        <p:spPr>
          <a:xfrm>
            <a:off x="4601424" y="132520"/>
            <a:ext cx="2989152" cy="1439368"/>
          </a:xfrm>
        </p:spPr>
        <p:txBody>
          <a:bodyPr/>
          <a:lstStyle/>
          <a:p>
            <a:r>
              <a:rPr lang="en-ZA" sz="4400" dirty="0"/>
              <a:t>Real world</a:t>
            </a:r>
          </a:p>
          <a:p>
            <a:r>
              <a:rPr lang="en-ZA" sz="4400" dirty="0"/>
              <a:t> Example</a:t>
            </a:r>
          </a:p>
        </p:txBody>
      </p:sp>
      <p:pic>
        <p:nvPicPr>
          <p:cNvPr id="6" name="Picture 5">
            <a:extLst>
              <a:ext uri="{FF2B5EF4-FFF2-40B4-BE49-F238E27FC236}">
                <a16:creationId xmlns:a16="http://schemas.microsoft.com/office/drawing/2014/main" id="{65B54607-E7A6-46F5-9881-5908E6A0D779}"/>
              </a:ext>
            </a:extLst>
          </p:cNvPr>
          <p:cNvPicPr>
            <a:picLocks noChangeAspect="1"/>
          </p:cNvPicPr>
          <p:nvPr/>
        </p:nvPicPr>
        <p:blipFill>
          <a:blip r:embed="rId2"/>
          <a:stretch>
            <a:fillRect/>
          </a:stretch>
        </p:blipFill>
        <p:spPr>
          <a:xfrm>
            <a:off x="3117159" y="1673277"/>
            <a:ext cx="6026839" cy="5061427"/>
          </a:xfrm>
          <a:prstGeom prst="rect">
            <a:avLst/>
          </a:prstGeom>
        </p:spPr>
      </p:pic>
      <p:pic>
        <p:nvPicPr>
          <p:cNvPr id="7" name="Picture 6">
            <a:extLst>
              <a:ext uri="{FF2B5EF4-FFF2-40B4-BE49-F238E27FC236}">
                <a16:creationId xmlns:a16="http://schemas.microsoft.com/office/drawing/2014/main" id="{6F4B833D-73C3-4BA2-A57D-6550A6B3C28F}"/>
              </a:ext>
            </a:extLst>
          </p:cNvPr>
          <p:cNvPicPr>
            <a:picLocks noChangeAspect="1"/>
          </p:cNvPicPr>
          <p:nvPr/>
        </p:nvPicPr>
        <p:blipFill>
          <a:blip r:embed="rId3"/>
          <a:stretch>
            <a:fillRect/>
          </a:stretch>
        </p:blipFill>
        <p:spPr>
          <a:xfrm>
            <a:off x="3117159" y="1673277"/>
            <a:ext cx="6026839" cy="5061427"/>
          </a:xfrm>
          <a:prstGeom prst="rect">
            <a:avLst/>
          </a:prstGeom>
        </p:spPr>
      </p:pic>
    </p:spTree>
    <p:extLst>
      <p:ext uri="{BB962C8B-B14F-4D97-AF65-F5344CB8AC3E}">
        <p14:creationId xmlns:p14="http://schemas.microsoft.com/office/powerpoint/2010/main" val="3953344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E6A282-AA00-4451-884C-70E6CF2A6E62}"/>
              </a:ext>
            </a:extLst>
          </p:cNvPr>
          <p:cNvSpPr>
            <a:spLocks noGrp="1"/>
          </p:cNvSpPr>
          <p:nvPr>
            <p:ph type="body" sz="quarter" idx="12"/>
          </p:nvPr>
        </p:nvSpPr>
        <p:spPr>
          <a:xfrm>
            <a:off x="4601424" y="132520"/>
            <a:ext cx="2989152" cy="1439368"/>
          </a:xfrm>
        </p:spPr>
        <p:txBody>
          <a:bodyPr/>
          <a:lstStyle/>
          <a:p>
            <a:r>
              <a:rPr lang="en-ZA" sz="4400" dirty="0"/>
              <a:t>Real world</a:t>
            </a:r>
          </a:p>
          <a:p>
            <a:r>
              <a:rPr lang="en-ZA" sz="4400" dirty="0"/>
              <a:t> Example</a:t>
            </a:r>
          </a:p>
        </p:txBody>
      </p:sp>
      <p:pic>
        <p:nvPicPr>
          <p:cNvPr id="9" name="Picture 8">
            <a:extLst>
              <a:ext uri="{FF2B5EF4-FFF2-40B4-BE49-F238E27FC236}">
                <a16:creationId xmlns:a16="http://schemas.microsoft.com/office/drawing/2014/main" id="{F07DCB29-4E96-4A24-A231-387982B1A75C}"/>
              </a:ext>
            </a:extLst>
          </p:cNvPr>
          <p:cNvPicPr>
            <a:picLocks noChangeAspect="1"/>
          </p:cNvPicPr>
          <p:nvPr/>
        </p:nvPicPr>
        <p:blipFill>
          <a:blip r:embed="rId2"/>
          <a:stretch>
            <a:fillRect/>
          </a:stretch>
        </p:blipFill>
        <p:spPr>
          <a:xfrm>
            <a:off x="3117160" y="1673277"/>
            <a:ext cx="6026840" cy="5052203"/>
          </a:xfrm>
          <a:prstGeom prst="rect">
            <a:avLst/>
          </a:prstGeom>
        </p:spPr>
      </p:pic>
      <p:pic>
        <p:nvPicPr>
          <p:cNvPr id="3" name="Picture 2">
            <a:extLst>
              <a:ext uri="{FF2B5EF4-FFF2-40B4-BE49-F238E27FC236}">
                <a16:creationId xmlns:a16="http://schemas.microsoft.com/office/drawing/2014/main" id="{4BF2EC8B-214A-406C-8640-E04D154E92FB}"/>
              </a:ext>
            </a:extLst>
          </p:cNvPr>
          <p:cNvPicPr>
            <a:picLocks noChangeAspect="1"/>
          </p:cNvPicPr>
          <p:nvPr/>
        </p:nvPicPr>
        <p:blipFill>
          <a:blip r:embed="rId3"/>
          <a:stretch>
            <a:fillRect/>
          </a:stretch>
        </p:blipFill>
        <p:spPr>
          <a:xfrm>
            <a:off x="3117160" y="1673277"/>
            <a:ext cx="6026840" cy="5052203"/>
          </a:xfrm>
          <a:prstGeom prst="rect">
            <a:avLst/>
          </a:prstGeom>
        </p:spPr>
      </p:pic>
    </p:spTree>
    <p:extLst>
      <p:ext uri="{BB962C8B-B14F-4D97-AF65-F5344CB8AC3E}">
        <p14:creationId xmlns:p14="http://schemas.microsoft.com/office/powerpoint/2010/main" val="3729559163"/>
      </p:ext>
    </p:extLst>
  </p:cSld>
  <p:clrMapOvr>
    <a:masterClrMapping/>
  </p:clrMapOvr>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425_Powerful Presentations_Win32_mlw - v2" id="{7CBB6D80-F69F-4458-A96A-A39B855A93D5}" vid="{827664DE-2D82-4B7F-8582-8671022436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30CA71C-6B24-463C-853F-076A02E27CBC}">
  <ds:schemaRefs>
    <ds:schemaRef ds:uri="http://schemas.microsoft.com/sharepoint/v3/contenttype/forms"/>
  </ds:schemaRefs>
</ds:datastoreItem>
</file>

<file path=customXml/itemProps2.xml><?xml version="1.0" encoding="utf-8"?>
<ds:datastoreItem xmlns:ds="http://schemas.openxmlformats.org/officeDocument/2006/customXml" ds:itemID="{B1C2FF92-1ACE-4D23-9586-85906FF02F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D2E6351-E64A-42DD-A554-7DF75222212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Ion Boardroom</Template>
  <TotalTime>2653</TotalTime>
  <Words>770</Words>
  <Application>Microsoft Office PowerPoint</Application>
  <PresentationFormat>Widescreen</PresentationFormat>
  <Paragraphs>88</Paragraphs>
  <Slides>20</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Adobe Gothic Std B</vt:lpstr>
      <vt:lpstr>Arial</vt:lpstr>
      <vt:lpstr>Arial Black</vt:lpstr>
      <vt:lpstr>Calibri</vt:lpstr>
      <vt:lpstr>Segoe UI</vt:lpstr>
      <vt:lpstr>Segoe UI (Body)</vt:lpstr>
      <vt:lpstr>Segoe UI Black</vt:lpstr>
      <vt:lpstr>Segoe UI Light</vt:lpstr>
      <vt:lpstr>Segoe UI Semibold</vt:lpstr>
      <vt:lpstr>Segoe UI Semilight</vt:lpstr>
      <vt:lpstr>Wingdings</vt:lpstr>
      <vt:lpstr>Storybuilding Neal Creative</vt:lpstr>
      <vt:lpstr>Topic-Video Conferencing (SIP)</vt:lpstr>
      <vt:lpstr>PowerPoint Presentation</vt:lpstr>
      <vt:lpstr>CONTENTS</vt:lpstr>
      <vt:lpstr>Session Initiation Protocol</vt:lpstr>
      <vt:lpstr>PowerPoint Presentation</vt:lpstr>
      <vt:lpstr>PowerPoint Presentation</vt:lpstr>
      <vt:lpstr>PowerPoint Presentation</vt:lpstr>
      <vt:lpstr>PowerPoint Presentation</vt:lpstr>
      <vt:lpstr>PowerPoint Presentation</vt:lpstr>
      <vt:lpstr>PowerPoint Presentation</vt:lpstr>
      <vt:lpstr>There are Two Types of Packet</vt:lpstr>
      <vt:lpstr>Media packet transfer on IP network</vt:lpstr>
      <vt:lpstr>Media packet transfer on IP network</vt:lpstr>
      <vt:lpstr>PowerPoint Presentation</vt:lpstr>
      <vt:lpstr>PowerPoint Presentation</vt:lpstr>
      <vt:lpstr>PowerPoint Presentation</vt:lpstr>
      <vt:lpstr>SIP provides 5 services for establishing and terminating a session:</vt:lpstr>
      <vt:lpstr>PowerPoint Presentation</vt:lpstr>
      <vt:lpstr>THANK YOU FOR YOUR ATTENTION!</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Topic-Rumor</dc:title>
  <dc:subject/>
  <dc:creator>shiva agarwal</dc:creator>
  <cp:keywords/>
  <dc:description/>
  <cp:lastModifiedBy>shiva agarwal</cp:lastModifiedBy>
  <cp:revision>27</cp:revision>
  <dcterms:created xsi:type="dcterms:W3CDTF">2021-01-23T13:22:35Z</dcterms:created>
  <dcterms:modified xsi:type="dcterms:W3CDTF">2021-04-09T17:13:20Z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